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291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13" r:id="rId72"/>
    <p:sldId id="314" r:id="rId73"/>
    <p:sldId id="315" r:id="rId74"/>
    <p:sldId id="316" r:id="rId75"/>
    <p:sldId id="317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2D757-108B-AF73-38E9-20CBE1F0C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E0659C-68D2-D905-6CCE-86641A351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4EB4C-0040-E0EB-ADA1-11A4B174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A3CF7-735A-7D0C-DFD8-74C5B96F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A88A6-95DA-2AA4-17E9-29C4611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9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79EEE-87E5-F627-9D49-8D2F802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06503F-29E3-73CB-20F8-A38877C61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D23DB4-780D-BCA1-D5E5-2F9B4939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0DD359-32E1-D323-DFD8-54133F67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CD61D-DFC7-671E-A002-C106796F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3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674D90-4C53-6FC9-8FE0-037044EE6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8DF6A5-3011-A540-5933-226C90E24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2C1312-AD02-D4F9-502E-CD84264D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F9120D-64BF-135C-4146-A9AF1CF4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1AE52-31B1-2967-E1C5-AA9BF0F6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2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1CDC5-5674-F023-F9A8-01F19BD9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09775-11D6-024E-21F9-D656C9CB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D8539-A057-F02E-F3FC-D2548C0A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B1EFE-EA1F-6259-AAEB-CBCB344F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5EE65-7DE4-DA8C-1FB2-A339BA79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8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9AD93-6EFA-3BDD-CDE3-FD9878A3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90B6B-CABD-C290-F48E-5BAA80299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5E289-F4D6-F00D-A2EB-C0E20DFF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091F2-555E-873E-35C7-424CD94E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D8885-D300-2158-F8D3-BBA71BFD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D6EA-4723-FDF1-4C37-0A9EBC9F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4729A-F88D-57AC-8028-106369AE2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E70F44-B397-A086-86CD-FC2E87594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347CFE-92F3-A79C-B704-7D0CE3F8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5B9BA2-DAEA-E5CA-6827-C7EAF4A5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5612AE-8DA4-7AD6-FBEE-AE9AED56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50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3B27F-5710-72EB-436F-78F2868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EA64E-B914-E6DC-90CD-14313C5A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2C0263-405E-A597-9598-635D42DE8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740B4F-F2BC-0DA9-B43F-8376BA617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FD7C05-C67E-C6D1-443D-BB629A292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994387-3EBC-B66B-014E-7D073F49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31E1BB-9D95-6C13-7EF0-5B80042D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1B3855-6452-C002-29AC-7A67FF55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630F7-8299-A002-8216-283E18D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A74EA2-6F42-B178-2175-2F400B45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2D58BF-C845-1150-BA48-90195FBC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FE7CB6-DE16-BE12-1C46-2BD4CB84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9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6683CA-4889-743C-A647-9919C7ED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E91B3B-B5DA-3A3A-DE84-2EF9B6B0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918C-DC88-2BC4-E46A-B45455B2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7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311DE-00DC-2897-12D4-499C5EF4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7215D-71B4-B528-E319-C2187DBF1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E0DAE0-0E30-D5A9-F0FF-A25ACC050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4F38F6-21C3-0B97-1AAF-ACB36D2D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0EF678-248A-8F2B-06A2-6D4F53B4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001BC5-962F-5D63-97ED-606DC695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BE316-F2FD-1219-5C55-1F72A3EB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35D04E-EC46-FDE7-009C-E5F5E0945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01CB58-354E-0A2F-0EA9-401A3EA3A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70829-67A1-92EF-3F21-88D3AF93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23955F-7C4E-DA62-C115-E9BB9EB7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F86B0-BC1B-A508-8467-9525708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4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C98248-CE76-86BF-0E48-F0C51557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22D741-0EB0-D908-3744-0AC4E290E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133E0A-DBEB-4160-FB85-1719DCD2F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C450-EADF-44CD-9BF0-151F45FE9EE6}" type="datetimeFigureOut">
              <a:rPr lang="zh-CN" altLang="en-US" smtClean="0"/>
              <a:t>22/07/13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07269-1D09-8C79-DE5E-C2F516161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31008-0BB4-91A3-8854-96320A7CE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F487A-DD93-44A8-80CF-5C881EA23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2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2D482-DB1D-AEA2-64D2-4A7ECF0B9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ECMAScript</a:t>
            </a:r>
            <a:r>
              <a:rPr lang="zh-CN" altLang="en-US" dirty="0"/>
              <a:t>基本语法复习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512278-1B95-200D-D68A-A5DA589BB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字面量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字面量是在源代码中一个固定值的表示法，</a:t>
            </a:r>
            <a:endParaRPr lang="en-US" altLang="zh-CN" dirty="0"/>
          </a:p>
          <a:p>
            <a:r>
              <a:rPr lang="zh-CN" altLang="en-US" dirty="0"/>
              <a:t>通俗来说，就是字面量表示如何表达这个值。    </a:t>
            </a:r>
            <a:endParaRPr lang="en-US" altLang="zh-CN" dirty="0"/>
          </a:p>
          <a:p>
            <a:r>
              <a:rPr lang="zh-CN" altLang="en-US" dirty="0"/>
              <a:t>数字字面量：</a:t>
            </a:r>
            <a:r>
              <a:rPr lang="en-US" altLang="zh-CN" dirty="0"/>
              <a:t>8, 9, 10    </a:t>
            </a:r>
          </a:p>
          <a:p>
            <a:r>
              <a:rPr lang="zh-CN" altLang="en-US" dirty="0"/>
              <a:t>字符串字面量：</a:t>
            </a:r>
            <a:r>
              <a:rPr lang="en-US" altLang="zh-CN" dirty="0"/>
              <a:t>'</a:t>
            </a:r>
            <a:r>
              <a:rPr lang="zh-CN" altLang="en-US" dirty="0"/>
              <a:t>程序员</a:t>
            </a:r>
            <a:r>
              <a:rPr lang="en-US" altLang="zh-CN" dirty="0"/>
              <a:t>', "</a:t>
            </a:r>
            <a:r>
              <a:rPr lang="zh-CN" altLang="en-US" dirty="0"/>
              <a:t>大前端</a:t>
            </a:r>
            <a:r>
              <a:rPr lang="en-US" altLang="zh-CN" dirty="0"/>
              <a:t>"    </a:t>
            </a:r>
          </a:p>
          <a:p>
            <a:r>
              <a:rPr lang="zh-CN" altLang="en-US" dirty="0"/>
              <a:t>布尔字面量：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false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682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05"/>
            <a:ext cx="10515600" cy="5984458"/>
          </a:xfrm>
        </p:spPr>
        <p:txBody>
          <a:bodyPr/>
          <a:lstStyle/>
          <a:p>
            <a:r>
              <a:rPr lang="zh-CN" altLang="en-US" dirty="0"/>
              <a:t>简单类型传参</a:t>
            </a:r>
            <a:endParaRPr lang="en-US" altLang="zh-CN" dirty="0"/>
          </a:p>
          <a:p>
            <a:r>
              <a:rPr lang="zh-CN" altLang="en-US" dirty="0"/>
              <a:t>函数的形参可以看做是一个变量，当我们把一个值类型变量作为参数传给函数的形参时，其实是把变量在栈空间里的值复制了一份给形参，那么在方法内部对形参做任何修改，都不会影响到的外部变量。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复杂数据类型传参</a:t>
            </a:r>
            <a:endParaRPr lang="en-US" altLang="zh-CN" dirty="0"/>
          </a:p>
          <a:p>
            <a:r>
              <a:rPr lang="zh-CN" altLang="en-US" dirty="0"/>
              <a:t>函数的形参也可以看做是一个变量，当我们把引用类型变量传给形参时，其实是把变量在栈空间里保存的堆地址复制给了形参，形参和实参其实保存的是同一个堆地址，所以操作的是同一个对象。</a:t>
            </a:r>
          </a:p>
        </p:txBody>
      </p:sp>
    </p:spTree>
    <p:extLst>
      <p:ext uri="{BB962C8B-B14F-4D97-AF65-F5344CB8AC3E}">
        <p14:creationId xmlns:p14="http://schemas.microsoft.com/office/powerpoint/2010/main" val="9144755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095"/>
            <a:ext cx="10515600" cy="5759868"/>
          </a:xfrm>
        </p:spPr>
        <p:txBody>
          <a:bodyPr/>
          <a:lstStyle/>
          <a:p>
            <a:r>
              <a:rPr lang="zh-CN" altLang="en-US" dirty="0"/>
              <a:t>在函数调用时 </a:t>
            </a:r>
            <a:r>
              <a:rPr lang="en-US" altLang="zh-CN" dirty="0"/>
              <a:t>, </a:t>
            </a:r>
            <a:r>
              <a:rPr lang="zh-CN" altLang="en-US" dirty="0"/>
              <a:t>实参将他的值传递给对应的形参</a:t>
            </a:r>
          </a:p>
          <a:p>
            <a:r>
              <a:rPr lang="zh-CN" altLang="en-US" dirty="0"/>
              <a:t>形参就是用来接收函数调用时的实参的值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JavaScript : </a:t>
            </a:r>
            <a:r>
              <a:rPr lang="zh-CN" altLang="en-US" dirty="0"/>
              <a:t>单向值传递</a:t>
            </a:r>
          </a:p>
          <a:p>
            <a:r>
              <a:rPr lang="zh-CN" altLang="en-US" dirty="0"/>
              <a:t>单向值传递 </a:t>
            </a:r>
            <a:r>
              <a:rPr lang="en-US" altLang="zh-CN" dirty="0"/>
              <a:t>: </a:t>
            </a:r>
            <a:r>
              <a:rPr lang="zh-CN" altLang="en-US" dirty="0"/>
              <a:t>实参 </a:t>
            </a:r>
            <a:r>
              <a:rPr lang="en-US" altLang="zh-CN" dirty="0"/>
              <a:t>=&gt; </a:t>
            </a:r>
            <a:r>
              <a:rPr lang="zh-CN" altLang="en-US" dirty="0"/>
              <a:t>形参 </a:t>
            </a:r>
            <a:r>
              <a:rPr lang="en-US" altLang="zh-CN" dirty="0"/>
              <a:t>, </a:t>
            </a:r>
            <a:r>
              <a:rPr lang="zh-CN" altLang="en-US" dirty="0"/>
              <a:t>形参的改变不会影响实参</a:t>
            </a:r>
          </a:p>
          <a:p>
            <a:r>
              <a:rPr lang="zh-CN" altLang="en-US" dirty="0"/>
              <a:t>当复杂类型</a:t>
            </a:r>
            <a:r>
              <a:rPr lang="en-US" altLang="zh-CN" dirty="0"/>
              <a:t>(</a:t>
            </a:r>
            <a:r>
              <a:rPr lang="zh-CN" altLang="en-US" dirty="0"/>
              <a:t>引用类型</a:t>
            </a:r>
            <a:r>
              <a:rPr lang="en-US" altLang="zh-CN" dirty="0"/>
              <a:t>)</a:t>
            </a:r>
            <a:r>
              <a:rPr lang="zh-CN" altLang="en-US" dirty="0"/>
              <a:t>的对象 作为函数的参数时 </a:t>
            </a:r>
            <a:r>
              <a:rPr lang="en-US" altLang="zh-CN" dirty="0"/>
              <a:t>, </a:t>
            </a:r>
            <a:r>
              <a:rPr lang="zh-CN" altLang="en-US" dirty="0"/>
              <a:t>可以通过形参改变实参的属性值 </a:t>
            </a:r>
            <a:r>
              <a:rPr lang="en-US" altLang="zh-CN" dirty="0"/>
              <a:t>, </a:t>
            </a:r>
            <a:r>
              <a:rPr lang="zh-CN" altLang="en-US" dirty="0"/>
              <a:t>但是当形参引用到另一个对象时 </a:t>
            </a:r>
            <a:r>
              <a:rPr lang="en-US" altLang="zh-CN" dirty="0"/>
              <a:t>, </a:t>
            </a:r>
            <a:r>
              <a:rPr lang="zh-CN" altLang="en-US" dirty="0"/>
              <a:t>实参还是引用原来的对象 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5413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使用表单、</a:t>
            </a:r>
            <a:r>
              <a:rPr lang="en-US" altLang="zh-CN" dirty="0"/>
              <a:t>`prompt` </a:t>
            </a:r>
            <a:r>
              <a:rPr lang="zh-CN" altLang="en-US" dirty="0"/>
              <a:t>获取过来的数据默认是字符串类型的，此时就不能直接简单的进行加法运算，而需要转换变量的数据类型。通俗来说，就是把一种数据类型的变量转换成另一种数据类型，通常会实现</a:t>
            </a:r>
            <a:r>
              <a:rPr lang="en-US" altLang="zh-CN" dirty="0"/>
              <a:t>3</a:t>
            </a:r>
            <a:r>
              <a:rPr lang="zh-CN" altLang="en-US" dirty="0"/>
              <a:t>种方式的转换：    </a:t>
            </a:r>
            <a:endParaRPr lang="en-US" altLang="zh-CN" dirty="0"/>
          </a:p>
          <a:p>
            <a:r>
              <a:rPr lang="zh-CN" altLang="en-US" dirty="0"/>
              <a:t>转换为字符串类型    </a:t>
            </a:r>
            <a:endParaRPr lang="en-US" altLang="zh-CN" dirty="0"/>
          </a:p>
          <a:p>
            <a:r>
              <a:rPr lang="zh-CN" altLang="en-US" dirty="0"/>
              <a:t>转换为数字型    </a:t>
            </a:r>
            <a:endParaRPr lang="en-US" altLang="zh-CN" dirty="0"/>
          </a:p>
          <a:p>
            <a:r>
              <a:rPr lang="zh-CN" altLang="en-US" dirty="0"/>
              <a:t>转换为布尔型</a:t>
            </a:r>
          </a:p>
        </p:txBody>
      </p:sp>
    </p:spTree>
    <p:extLst>
      <p:ext uri="{BB962C8B-B14F-4D97-AF65-F5344CB8AC3E}">
        <p14:creationId xmlns:p14="http://schemas.microsoft.com/office/powerpoint/2010/main" val="17485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转换为字符串类型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E84C98-73A9-07FC-052F-5FE4F77E1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8872"/>
            <a:ext cx="10515600" cy="229972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7B0ED3-4CBF-721B-F606-45C5EAE4CAEC}"/>
              </a:ext>
            </a:extLst>
          </p:cNvPr>
          <p:cNvSpPr txBox="1"/>
          <p:nvPr/>
        </p:nvSpPr>
        <p:spPr>
          <a:xfrm>
            <a:off x="944880" y="4023360"/>
            <a:ext cx="565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`</a:t>
            </a:r>
            <a:r>
              <a:rPr lang="en-US" altLang="zh-CN" dirty="0" err="1"/>
              <a:t>toString</a:t>
            </a:r>
            <a:r>
              <a:rPr lang="en-US" altLang="zh-CN" dirty="0"/>
              <a:t>()` </a:t>
            </a:r>
            <a:r>
              <a:rPr lang="zh-CN" altLang="en-US" dirty="0"/>
              <a:t>和 </a:t>
            </a:r>
            <a:r>
              <a:rPr lang="en-US" altLang="zh-CN" dirty="0"/>
              <a:t>`String()`  </a:t>
            </a:r>
            <a:r>
              <a:rPr lang="zh-CN" altLang="en-US" dirty="0"/>
              <a:t>使用方式不一样。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三种转换方式，更多第三种加号拼接字符串转换方式， 这一种方式也称之为隐式转换。</a:t>
            </a:r>
          </a:p>
        </p:txBody>
      </p:sp>
    </p:spTree>
    <p:extLst>
      <p:ext uri="{BB962C8B-B14F-4D97-AF65-F5344CB8AC3E}">
        <p14:creationId xmlns:p14="http://schemas.microsoft.com/office/powerpoint/2010/main" val="179252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转换为数字型（重点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3279"/>
            <a:ext cx="10515600" cy="1523683"/>
          </a:xfrm>
        </p:spPr>
        <p:txBody>
          <a:bodyPr/>
          <a:lstStyle/>
          <a:p>
            <a:r>
              <a:rPr lang="zh-CN" altLang="en-US" dirty="0"/>
              <a:t>注意 </a:t>
            </a:r>
            <a:r>
              <a:rPr lang="en-US" altLang="zh-CN" dirty="0"/>
              <a:t>`</a:t>
            </a:r>
            <a:r>
              <a:rPr lang="en-US" altLang="zh-CN" dirty="0" err="1"/>
              <a:t>parseInt</a:t>
            </a:r>
            <a:r>
              <a:rPr lang="en-US" altLang="zh-CN" dirty="0"/>
              <a:t>` </a:t>
            </a:r>
            <a:r>
              <a:rPr lang="zh-CN" altLang="en-US" dirty="0"/>
              <a:t>和 </a:t>
            </a:r>
            <a:r>
              <a:rPr lang="en-US" altLang="zh-CN" dirty="0"/>
              <a:t>`</a:t>
            </a:r>
            <a:r>
              <a:rPr lang="en-US" altLang="zh-CN" dirty="0" err="1"/>
              <a:t>parseFloat</a:t>
            </a:r>
            <a:r>
              <a:rPr lang="en-US" altLang="zh-CN" dirty="0"/>
              <a:t>` </a:t>
            </a:r>
            <a:r>
              <a:rPr lang="zh-CN" altLang="en-US" dirty="0"/>
              <a:t>单词的大小写，这</a:t>
            </a:r>
            <a:r>
              <a:rPr lang="en-US" altLang="zh-CN" dirty="0"/>
              <a:t>2</a:t>
            </a:r>
            <a:r>
              <a:rPr lang="zh-CN" altLang="en-US" dirty="0"/>
              <a:t>个是重点</a:t>
            </a:r>
          </a:p>
          <a:p>
            <a:r>
              <a:rPr lang="zh-CN" altLang="en-US" dirty="0"/>
              <a:t>隐式转换是我们在进行算数运算的时候，</a:t>
            </a:r>
            <a:r>
              <a:rPr lang="en-US" altLang="zh-CN" dirty="0"/>
              <a:t>JS </a:t>
            </a:r>
            <a:r>
              <a:rPr lang="zh-CN" altLang="en-US" dirty="0"/>
              <a:t>自动转换了数据类型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DDB476-E0DD-9EE7-3110-7E98130A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51347"/>
            <a:ext cx="11734800" cy="32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7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转换为布尔型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BDF887-8619-0586-C0F1-F82A48BE0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4502"/>
            <a:ext cx="10515600" cy="131918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1581DB-AC85-43A7-26D2-F246828C057B}"/>
              </a:ext>
            </a:extLst>
          </p:cNvPr>
          <p:cNvSpPr txBox="1"/>
          <p:nvPr/>
        </p:nvSpPr>
        <p:spPr>
          <a:xfrm>
            <a:off x="838200" y="3545840"/>
            <a:ext cx="8163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代表空、否定的值会被转换为 </a:t>
            </a:r>
            <a:r>
              <a:rPr lang="en-US" altLang="zh-CN" sz="2400" dirty="0"/>
              <a:t>`false`  </a:t>
            </a:r>
            <a:r>
              <a:rPr lang="zh-CN" altLang="en-US" sz="2400" dirty="0"/>
              <a:t>，如 </a:t>
            </a:r>
            <a:r>
              <a:rPr lang="en-US" altLang="zh-CN" sz="2400" dirty="0"/>
              <a:t>`''</a:t>
            </a:r>
            <a:r>
              <a:rPr lang="zh-CN" altLang="en-US" sz="2400" dirty="0"/>
              <a:t>、</a:t>
            </a:r>
            <a:r>
              <a:rPr lang="en-US" altLang="zh-CN" sz="2400" dirty="0"/>
              <a:t>0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NaN</a:t>
            </a:r>
            <a:r>
              <a:rPr lang="zh-CN" altLang="en-US" sz="2400" dirty="0"/>
              <a:t>、</a:t>
            </a:r>
            <a:r>
              <a:rPr lang="en-US" altLang="zh-CN" sz="2400" dirty="0"/>
              <a:t>null</a:t>
            </a:r>
            <a:r>
              <a:rPr lang="zh-CN" altLang="en-US" sz="2400" dirty="0"/>
              <a:t>、</a:t>
            </a:r>
            <a:r>
              <a:rPr lang="en-US" altLang="zh-CN" sz="2400" dirty="0"/>
              <a:t>undefined`</a:t>
            </a:r>
          </a:p>
          <a:p>
            <a:r>
              <a:rPr lang="en-US" altLang="zh-CN" sz="2400" dirty="0"/>
              <a:t> </a:t>
            </a:r>
          </a:p>
          <a:p>
            <a:r>
              <a:rPr lang="zh-CN" altLang="en-US" sz="2400" dirty="0"/>
              <a:t>其余值都会被转换为 </a:t>
            </a:r>
            <a:r>
              <a:rPr lang="en-US" altLang="zh-CN" sz="2400" dirty="0"/>
              <a:t>`true`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158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 </a:t>
            </a:r>
            <a:r>
              <a:rPr lang="en-US" altLang="zh-CN" dirty="0"/>
              <a:t>, </a:t>
            </a:r>
            <a:r>
              <a:rPr lang="zh-CN" altLang="en-US" dirty="0"/>
              <a:t>关键字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8BFB1B-E793-B93C-153F-67CCBFF78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29133"/>
            <a:ext cx="93458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elvetica Neue"/>
              </a:rPr>
              <a:t>标识(zhi)符：就是指开发人员为变量、属性、函数、参数取的名字。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effectLst/>
              <a:latin typeface="+mj-lt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+mj-lt"/>
                <a:ea typeface="Helvetica Neue"/>
              </a:rPr>
              <a:t>标识符不能是关键字或保留字。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1789F4-A329-08C9-1225-79992CEC092F}"/>
              </a:ext>
            </a:extLst>
          </p:cNvPr>
          <p:cNvSpPr txBox="1"/>
          <p:nvPr/>
        </p:nvSpPr>
        <p:spPr>
          <a:xfrm>
            <a:off x="838200" y="2493031"/>
            <a:ext cx="103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j-lt"/>
              </a:rPr>
              <a:t>关键字：是指 </a:t>
            </a:r>
            <a:r>
              <a:rPr lang="en-US" altLang="zh-CN" sz="2400" dirty="0">
                <a:latin typeface="+mj-lt"/>
              </a:rPr>
              <a:t>JS</a:t>
            </a:r>
            <a:r>
              <a:rPr lang="zh-CN" altLang="en-US" sz="2400" dirty="0">
                <a:latin typeface="+mj-lt"/>
              </a:rPr>
              <a:t>本身已经使用了的字，不能再用它们充当变量名、方法名。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E2818F-E2C3-9826-CB97-18C40CA5562A}"/>
              </a:ext>
            </a:extLst>
          </p:cNvPr>
          <p:cNvSpPr txBox="1"/>
          <p:nvPr/>
        </p:nvSpPr>
        <p:spPr>
          <a:xfrm>
            <a:off x="975360" y="3261360"/>
            <a:ext cx="11506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包括 </a:t>
            </a:r>
            <a:r>
              <a:rPr lang="en-US" altLang="zh-CN" dirty="0"/>
              <a:t>: break</a:t>
            </a:r>
            <a:r>
              <a:rPr lang="zh-CN" altLang="en-US" dirty="0"/>
              <a:t>、</a:t>
            </a:r>
            <a:r>
              <a:rPr lang="en-US" altLang="zh-CN" dirty="0"/>
              <a:t>case</a:t>
            </a:r>
            <a:r>
              <a:rPr lang="zh-CN" altLang="en-US" dirty="0"/>
              <a:t>、</a:t>
            </a:r>
            <a:r>
              <a:rPr lang="en-US" altLang="zh-CN" dirty="0"/>
              <a:t>catch</a:t>
            </a:r>
            <a:r>
              <a:rPr lang="zh-CN" altLang="en-US" dirty="0"/>
              <a:t>、</a:t>
            </a:r>
            <a:r>
              <a:rPr lang="en-US" altLang="zh-CN" dirty="0"/>
              <a:t>continue</a:t>
            </a:r>
            <a:r>
              <a:rPr lang="zh-CN" altLang="en-US" dirty="0"/>
              <a:t>、</a:t>
            </a:r>
            <a:r>
              <a:rPr lang="en-US" altLang="zh-CN" dirty="0"/>
              <a:t>default</a:t>
            </a:r>
            <a:r>
              <a:rPr lang="zh-CN" altLang="en-US" dirty="0"/>
              <a:t>、</a:t>
            </a:r>
            <a:r>
              <a:rPr lang="en-US" altLang="zh-CN" dirty="0"/>
              <a:t>delete</a:t>
            </a:r>
            <a:r>
              <a:rPr lang="zh-CN" altLang="en-US" dirty="0"/>
              <a:t>、</a:t>
            </a:r>
            <a:r>
              <a:rPr lang="en-US" altLang="zh-CN" dirty="0"/>
              <a:t>do</a:t>
            </a:r>
            <a:r>
              <a:rPr lang="zh-CN" altLang="en-US" dirty="0"/>
              <a:t>、</a:t>
            </a:r>
            <a:r>
              <a:rPr lang="en-US" altLang="zh-CN" dirty="0"/>
              <a:t>else</a:t>
            </a:r>
            <a:r>
              <a:rPr lang="zh-CN" altLang="en-US" dirty="0"/>
              <a:t>、</a:t>
            </a:r>
            <a:r>
              <a:rPr lang="en-US" altLang="zh-CN" dirty="0"/>
              <a:t>finally</a:t>
            </a:r>
            <a:r>
              <a:rPr lang="zh-CN" altLang="en-US" dirty="0"/>
              <a:t>、</a:t>
            </a:r>
            <a:r>
              <a:rPr lang="en-US" altLang="zh-CN" dirty="0"/>
              <a:t>for</a:t>
            </a:r>
            <a:r>
              <a:rPr lang="zh-CN" altLang="en-US" dirty="0"/>
              <a:t>、</a:t>
            </a:r>
            <a:r>
              <a:rPr lang="en-US" altLang="zh-CN" dirty="0"/>
              <a:t>function</a:t>
            </a:r>
            <a:r>
              <a:rPr lang="zh-CN" altLang="en-US" dirty="0"/>
              <a:t>、</a:t>
            </a:r>
            <a:r>
              <a:rPr lang="en-US" altLang="zh-CN" dirty="0"/>
              <a:t>if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、</a:t>
            </a:r>
            <a:r>
              <a:rPr lang="en-US" altLang="zh-CN" dirty="0" err="1"/>
              <a:t>instanceof</a:t>
            </a:r>
            <a:r>
              <a:rPr lang="zh-CN" altLang="en-US" dirty="0"/>
              <a:t>、</a:t>
            </a:r>
            <a:endParaRPr lang="en-US" altLang="zh-CN" dirty="0"/>
          </a:p>
          <a:p>
            <a:r>
              <a:rPr lang="en-US" altLang="zh-CN" dirty="0"/>
              <a:t>new</a:t>
            </a:r>
            <a:r>
              <a:rPr lang="zh-CN" altLang="en-US" dirty="0"/>
              <a:t>、</a:t>
            </a:r>
            <a:r>
              <a:rPr lang="en-US" altLang="zh-CN" dirty="0"/>
              <a:t>return</a:t>
            </a:r>
            <a:r>
              <a:rPr lang="zh-CN" altLang="en-US" dirty="0"/>
              <a:t>、</a:t>
            </a:r>
            <a:r>
              <a:rPr lang="en-US" altLang="zh-CN" dirty="0"/>
              <a:t>switch</a:t>
            </a:r>
            <a:r>
              <a:rPr lang="zh-CN" altLang="en-US" dirty="0"/>
              <a:t>、</a:t>
            </a:r>
            <a:r>
              <a:rPr lang="en-US" altLang="zh-CN" dirty="0"/>
              <a:t>this</a:t>
            </a:r>
            <a:r>
              <a:rPr lang="zh-CN" altLang="en-US" dirty="0"/>
              <a:t>、</a:t>
            </a:r>
            <a:r>
              <a:rPr lang="en-US" altLang="zh-CN" dirty="0"/>
              <a:t>throw</a:t>
            </a:r>
            <a:r>
              <a:rPr lang="zh-CN" altLang="en-US" dirty="0"/>
              <a:t>、</a:t>
            </a:r>
            <a:r>
              <a:rPr lang="en-US" altLang="zh-CN" dirty="0"/>
              <a:t>try</a:t>
            </a:r>
            <a:r>
              <a:rPr lang="zh-CN" altLang="en-US" dirty="0"/>
              <a:t>、</a:t>
            </a:r>
            <a:r>
              <a:rPr lang="en-US" altLang="zh-CN" dirty="0" err="1"/>
              <a:t>typeof</a:t>
            </a:r>
            <a:r>
              <a:rPr lang="zh-CN" altLang="en-US" dirty="0"/>
              <a:t>、</a:t>
            </a:r>
            <a:r>
              <a:rPr lang="en-US" altLang="zh-CN" dirty="0"/>
              <a:t>var</a:t>
            </a:r>
            <a:r>
              <a:rPr lang="zh-CN" altLang="en-US" dirty="0"/>
              <a:t>、</a:t>
            </a:r>
            <a:r>
              <a:rPr lang="en-US" altLang="zh-CN" dirty="0"/>
              <a:t>void</a:t>
            </a:r>
            <a:r>
              <a:rPr lang="zh-CN" altLang="en-US" dirty="0"/>
              <a:t>、</a:t>
            </a:r>
            <a:r>
              <a:rPr lang="en-US" altLang="zh-CN" dirty="0"/>
              <a:t>while</a:t>
            </a:r>
            <a:r>
              <a:rPr lang="zh-CN" altLang="en-US" dirty="0"/>
              <a:t>、</a:t>
            </a:r>
            <a:r>
              <a:rPr lang="en-US" altLang="zh-CN" dirty="0"/>
              <a:t>with 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9340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保留字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实际上就是预留的“关键字”，意思是现在虽然还不是关键字，但是未来可能会成为关键字，同样不能使用它们当变量名或方法名。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boolean</a:t>
            </a:r>
            <a:r>
              <a:rPr lang="zh-CN" altLang="en-US" dirty="0"/>
              <a:t>、</a:t>
            </a:r>
            <a:r>
              <a:rPr lang="en-US" altLang="zh-CN" dirty="0"/>
              <a:t>byte</a:t>
            </a:r>
            <a:r>
              <a:rPr lang="zh-CN" altLang="en-US" dirty="0"/>
              <a:t>、</a:t>
            </a:r>
            <a:r>
              <a:rPr lang="en-US" altLang="zh-CN" dirty="0"/>
              <a:t>char</a:t>
            </a:r>
            <a:r>
              <a:rPr lang="zh-CN" altLang="en-US" dirty="0"/>
              <a:t>、</a:t>
            </a:r>
            <a:r>
              <a:rPr lang="en-US" altLang="zh-CN" dirty="0"/>
              <a:t>class</a:t>
            </a:r>
            <a:r>
              <a:rPr lang="zh-CN" altLang="en-US" dirty="0"/>
              <a:t>、</a:t>
            </a:r>
            <a:r>
              <a:rPr lang="en-US" altLang="zh-CN" dirty="0"/>
              <a:t>const</a:t>
            </a:r>
            <a:r>
              <a:rPr lang="zh-CN" altLang="en-US" dirty="0"/>
              <a:t>、</a:t>
            </a:r>
            <a:r>
              <a:rPr lang="en-US" altLang="zh-CN" dirty="0"/>
              <a:t>debugger</a:t>
            </a:r>
            <a:r>
              <a:rPr lang="zh-CN" altLang="en-US" dirty="0"/>
              <a:t>、</a:t>
            </a:r>
            <a:r>
              <a:rPr lang="en-US" altLang="zh-CN" dirty="0"/>
              <a:t>double</a:t>
            </a:r>
            <a:r>
              <a:rPr lang="zh-CN" altLang="en-US" dirty="0"/>
              <a:t>、</a:t>
            </a:r>
            <a:r>
              <a:rPr lang="en-US" altLang="zh-CN" dirty="0" err="1"/>
              <a:t>enum</a:t>
            </a:r>
            <a:r>
              <a:rPr lang="zh-CN" altLang="en-US" dirty="0"/>
              <a:t>、</a:t>
            </a:r>
            <a:r>
              <a:rPr lang="en-US" altLang="zh-CN" dirty="0"/>
              <a:t>export</a:t>
            </a:r>
            <a:r>
              <a:rPr lang="zh-CN" altLang="en-US" dirty="0"/>
              <a:t>、</a:t>
            </a:r>
            <a:r>
              <a:rPr lang="en-US" altLang="zh-CN" dirty="0"/>
              <a:t>extends</a:t>
            </a:r>
            <a:r>
              <a:rPr lang="zh-CN" altLang="en-US" dirty="0"/>
              <a:t>、</a:t>
            </a:r>
            <a:r>
              <a:rPr lang="en-US" altLang="zh-CN" dirty="0" err="1"/>
              <a:t>fimal</a:t>
            </a:r>
            <a:r>
              <a:rPr lang="zh-CN" altLang="en-US" dirty="0"/>
              <a:t>、</a:t>
            </a:r>
            <a:r>
              <a:rPr lang="en-US" altLang="zh-CN" dirty="0"/>
              <a:t>float</a:t>
            </a:r>
            <a:r>
              <a:rPr lang="zh-CN" altLang="en-US" dirty="0"/>
              <a:t>、</a:t>
            </a:r>
            <a:r>
              <a:rPr lang="en-US" altLang="zh-CN" dirty="0" err="1"/>
              <a:t>goto</a:t>
            </a:r>
            <a:r>
              <a:rPr lang="zh-CN" altLang="en-US" dirty="0"/>
              <a:t>、</a:t>
            </a:r>
            <a:r>
              <a:rPr lang="en-US" altLang="zh-CN" dirty="0"/>
              <a:t>implements</a:t>
            </a:r>
            <a:r>
              <a:rPr lang="zh-CN" altLang="en-US" dirty="0"/>
              <a:t>、</a:t>
            </a:r>
            <a:r>
              <a:rPr lang="en-US" altLang="zh-CN" dirty="0"/>
              <a:t>import</a:t>
            </a:r>
            <a:r>
              <a:rPr lang="zh-CN" altLang="en-US" dirty="0"/>
              <a:t>、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/>
              <a:t>interface</a:t>
            </a:r>
            <a:r>
              <a:rPr lang="zh-CN" altLang="en-US" dirty="0"/>
              <a:t>、</a:t>
            </a:r>
            <a:r>
              <a:rPr lang="en-US" altLang="zh-CN" dirty="0"/>
              <a:t>long</a:t>
            </a:r>
            <a:r>
              <a:rPr lang="zh-CN" altLang="en-US" dirty="0"/>
              <a:t>、</a:t>
            </a:r>
            <a:r>
              <a:rPr lang="en-US" altLang="zh-CN" dirty="0" err="1"/>
              <a:t>mative</a:t>
            </a:r>
            <a:r>
              <a:rPr lang="zh-CN" altLang="en-US" dirty="0"/>
              <a:t>、</a:t>
            </a:r>
            <a:r>
              <a:rPr lang="en-US" altLang="zh-CN" dirty="0"/>
              <a:t>package</a:t>
            </a:r>
            <a:r>
              <a:rPr lang="zh-CN" altLang="en-US" dirty="0"/>
              <a:t>、</a:t>
            </a:r>
            <a:r>
              <a:rPr lang="en-US" altLang="zh-CN" dirty="0"/>
              <a:t>private</a:t>
            </a:r>
            <a:r>
              <a:rPr lang="zh-CN" altLang="en-US" dirty="0"/>
              <a:t>、</a:t>
            </a:r>
            <a:r>
              <a:rPr lang="en-US" altLang="zh-CN" dirty="0"/>
              <a:t>protected</a:t>
            </a:r>
            <a:r>
              <a:rPr lang="zh-CN" altLang="en-US" dirty="0"/>
              <a:t>、</a:t>
            </a:r>
            <a:r>
              <a:rPr lang="en-US" altLang="zh-CN" dirty="0"/>
              <a:t>public</a:t>
            </a:r>
            <a:r>
              <a:rPr lang="zh-CN" altLang="en-US" dirty="0"/>
              <a:t>、</a:t>
            </a:r>
            <a:r>
              <a:rPr lang="en-US" altLang="zh-CN" dirty="0"/>
              <a:t>short</a:t>
            </a:r>
            <a:r>
              <a:rPr lang="zh-CN" altLang="en-US" dirty="0"/>
              <a:t>、</a:t>
            </a:r>
            <a:r>
              <a:rPr lang="en-US" altLang="zh-CN" dirty="0"/>
              <a:t>static</a:t>
            </a:r>
            <a:r>
              <a:rPr lang="zh-CN" altLang="en-US" dirty="0"/>
              <a:t>、</a:t>
            </a:r>
            <a:r>
              <a:rPr lang="en-US" altLang="zh-CN" dirty="0"/>
              <a:t>super</a:t>
            </a:r>
            <a:r>
              <a:rPr lang="zh-CN" altLang="en-US" dirty="0"/>
              <a:t>、</a:t>
            </a:r>
            <a:r>
              <a:rPr lang="en-US" altLang="zh-CN" dirty="0"/>
              <a:t>synchronized</a:t>
            </a:r>
            <a:r>
              <a:rPr lang="zh-CN" altLang="en-US" dirty="0"/>
              <a:t>、</a:t>
            </a:r>
            <a:r>
              <a:rPr lang="en-US" altLang="zh-CN" dirty="0"/>
              <a:t>throws</a:t>
            </a:r>
            <a:r>
              <a:rPr lang="zh-CN" altLang="en-US" dirty="0"/>
              <a:t>、</a:t>
            </a:r>
            <a:r>
              <a:rPr lang="en-US" altLang="zh-CN" dirty="0"/>
              <a:t>transient</a:t>
            </a:r>
            <a:r>
              <a:rPr lang="zh-CN" altLang="en-US" dirty="0"/>
              <a:t>、</a:t>
            </a:r>
            <a:r>
              <a:rPr lang="en-US" altLang="zh-CN" dirty="0"/>
              <a:t>volatile</a:t>
            </a:r>
          </a:p>
          <a:p>
            <a:endParaRPr lang="en-US" altLang="zh-CN" dirty="0"/>
          </a:p>
          <a:p>
            <a:r>
              <a:rPr lang="zh-CN" altLang="en-US" dirty="0"/>
              <a:t>注意：如果将保留字用作变量名或函数名，那么除非将来的浏览器实现了该保留字，否则很可能收不到任何错误消息。当浏览器将其实现后，该单词将被看做关键字，如此将出现关键字错误。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47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运算符</a:t>
            </a:r>
            <a:r>
              <a:rPr lang="en-US" altLang="zh-CN" dirty="0"/>
              <a:t>(`operator`) </a:t>
            </a:r>
            <a:r>
              <a:rPr lang="zh-CN" altLang="en-US" dirty="0"/>
              <a:t>也称为操作符 </a:t>
            </a:r>
            <a:r>
              <a:rPr lang="en-US" altLang="zh-CN" dirty="0"/>
              <a:t>, </a:t>
            </a:r>
            <a:r>
              <a:rPr lang="zh-CN" altLang="en-US" dirty="0"/>
              <a:t>适用于实现赋值 </a:t>
            </a:r>
            <a:r>
              <a:rPr lang="en-US" altLang="zh-CN" dirty="0"/>
              <a:t>, </a:t>
            </a:r>
            <a:r>
              <a:rPr lang="zh-CN" altLang="en-US" dirty="0"/>
              <a:t>比较 和 执行运算等功能的符号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JavaScript</a:t>
            </a:r>
            <a:r>
              <a:rPr lang="zh-CN" altLang="en-US" dirty="0"/>
              <a:t>中常用的运算符有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zh-CN" altLang="en-US" dirty="0"/>
              <a:t>算术运算符</a:t>
            </a:r>
          </a:p>
          <a:p>
            <a:r>
              <a:rPr lang="zh-CN" altLang="en-US" dirty="0"/>
              <a:t>递增和递减运算符</a:t>
            </a:r>
          </a:p>
          <a:p>
            <a:r>
              <a:rPr lang="zh-CN" altLang="en-US" dirty="0"/>
              <a:t>比较运算符</a:t>
            </a:r>
          </a:p>
          <a:p>
            <a:r>
              <a:rPr lang="zh-CN" altLang="en-US" dirty="0"/>
              <a:t>逻辑运算符</a:t>
            </a:r>
          </a:p>
          <a:p>
            <a:r>
              <a:rPr lang="zh-CN" altLang="en-US" dirty="0"/>
              <a:t>赋值运算符</a:t>
            </a:r>
          </a:p>
        </p:txBody>
      </p:sp>
    </p:spTree>
    <p:extLst>
      <p:ext uri="{BB962C8B-B14F-4D97-AF65-F5344CB8AC3E}">
        <p14:creationId xmlns:p14="http://schemas.microsoft.com/office/powerpoint/2010/main" val="225285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算数运算使用的符号 </a:t>
            </a:r>
            <a:r>
              <a:rPr lang="en-US" altLang="zh-CN" dirty="0"/>
              <a:t>, </a:t>
            </a:r>
            <a:r>
              <a:rPr lang="zh-CN" altLang="en-US" dirty="0"/>
              <a:t>用于执行两个变量或值的算术运算</a:t>
            </a:r>
            <a:endParaRPr lang="en-US" altLang="zh-CN" dirty="0"/>
          </a:p>
          <a:p>
            <a:r>
              <a:rPr lang="zh-CN" altLang="en-US" dirty="0"/>
              <a:t>浮点数值的最高精度是</a:t>
            </a:r>
            <a:r>
              <a:rPr lang="en-US" altLang="zh-CN" dirty="0"/>
              <a:t>17</a:t>
            </a:r>
            <a:r>
              <a:rPr lang="zh-CN" altLang="en-US" dirty="0"/>
              <a:t>位小数 </a:t>
            </a:r>
            <a:r>
              <a:rPr lang="en-US" altLang="zh-CN" dirty="0"/>
              <a:t>, </a:t>
            </a:r>
            <a:r>
              <a:rPr lang="zh-CN" altLang="en-US" dirty="0"/>
              <a:t>但在计算算术计算时其精确度远远不如整数</a:t>
            </a:r>
            <a:r>
              <a:rPr lang="en-US" altLang="zh-CN" dirty="0"/>
              <a:t>.</a:t>
            </a:r>
            <a:r>
              <a:rPr lang="zh-CN" altLang="en-US" dirty="0"/>
              <a:t>所以</a:t>
            </a:r>
            <a:r>
              <a:rPr lang="en-US" altLang="zh-CN" dirty="0"/>
              <a:t>:</a:t>
            </a:r>
            <a:r>
              <a:rPr lang="zh-CN" altLang="en-US" dirty="0"/>
              <a:t>不要直接判断两个浮点数是否相同</a:t>
            </a:r>
            <a:r>
              <a:rPr lang="en-US" altLang="zh-CN" dirty="0"/>
              <a:t>!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03BFFE6-87AB-7ED5-F628-54F52CAE7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080796"/>
              </p:ext>
            </p:extLst>
          </p:nvPr>
        </p:nvGraphicFramePr>
        <p:xfrm>
          <a:off x="1065831" y="3222692"/>
          <a:ext cx="9424035" cy="298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839075" imgH="2257425" progId="Paint.Picture">
                  <p:embed/>
                </p:oleObj>
              </mc:Choice>
              <mc:Fallback>
                <p:oleObj r:id="rId2" imgW="7839075" imgH="225742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831" y="3222692"/>
                        <a:ext cx="9424035" cy="298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567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2B02E-5E1E-DCD6-D9D7-2E9404BF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表达式和返回值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AC526E-11A6-DBAA-67FB-7F6FBD6106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8078"/>
            <a:ext cx="8719054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表达式:是由数字 , 运算符 , 变量等以能求得数值的有意义排列方法所得组合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简单理解: 是由数字 , 运算符 , 变量等组成的式子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表达式最终都会有一个结果 , 返回给开发者 , 称之为返回值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1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7B4CC-0B81-0D9B-87E1-E541D87E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ECMAScript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9EB865-018B-659D-477E-1011B2C3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ECMAscript</a:t>
            </a:r>
            <a:r>
              <a:rPr lang="zh-CN" altLang="en-US" dirty="0"/>
              <a:t>是由</a:t>
            </a:r>
            <a:r>
              <a:rPr lang="en-US" altLang="zh-CN" dirty="0"/>
              <a:t>ECMA</a:t>
            </a:r>
            <a:r>
              <a:rPr lang="zh-CN" altLang="en-US" dirty="0"/>
              <a:t>国际</a:t>
            </a:r>
            <a:r>
              <a:rPr lang="en-US" altLang="zh-CN" dirty="0"/>
              <a:t>(</a:t>
            </a:r>
            <a:r>
              <a:rPr lang="zh-CN" altLang="en-US" dirty="0"/>
              <a:t>原欧洲计算机制造商协会</a:t>
            </a:r>
            <a:r>
              <a:rPr lang="en-US" altLang="zh-CN" dirty="0"/>
              <a:t>) </a:t>
            </a:r>
            <a:r>
              <a:rPr lang="zh-CN" altLang="en-US" dirty="0"/>
              <a:t>进行标准化的一门编程语言 </a:t>
            </a:r>
            <a:r>
              <a:rPr lang="en-US" altLang="zh-CN" dirty="0"/>
              <a:t>, </a:t>
            </a:r>
            <a:r>
              <a:rPr lang="zh-CN" altLang="en-US" dirty="0"/>
              <a:t>这种语言在万维网上应用广泛 </a:t>
            </a:r>
            <a:r>
              <a:rPr lang="en-US" altLang="zh-CN" dirty="0"/>
              <a:t>, </a:t>
            </a:r>
            <a:r>
              <a:rPr lang="zh-CN" altLang="en-US" dirty="0"/>
              <a:t>它往往被称为</a:t>
            </a:r>
            <a:r>
              <a:rPr lang="en-US" altLang="zh-CN" dirty="0"/>
              <a:t>JavaScript</a:t>
            </a:r>
            <a:r>
              <a:rPr lang="zh-CN" altLang="en-US" dirty="0"/>
              <a:t>或者</a:t>
            </a:r>
            <a:r>
              <a:rPr lang="en-US" altLang="zh-CN" dirty="0"/>
              <a:t>JScript , </a:t>
            </a:r>
            <a:r>
              <a:rPr lang="zh-CN" altLang="en-US" dirty="0"/>
              <a:t>但实际上后两者是 </a:t>
            </a:r>
            <a:r>
              <a:rPr lang="en-US" altLang="zh-CN" dirty="0" err="1"/>
              <a:t>ECMAscript</a:t>
            </a:r>
            <a:r>
              <a:rPr lang="zh-CN" altLang="en-US" dirty="0"/>
              <a:t>语言的实现和扩展</a:t>
            </a:r>
            <a:r>
              <a:rPr lang="en-US" altLang="zh-CN" dirty="0"/>
              <a:t>ECMAScript:</a:t>
            </a:r>
            <a:r>
              <a:rPr lang="zh-CN" altLang="en-US" dirty="0"/>
              <a:t>规定了</a:t>
            </a:r>
            <a:r>
              <a:rPr lang="en-US" altLang="zh-CN" dirty="0" err="1"/>
              <a:t>js</a:t>
            </a:r>
            <a:r>
              <a:rPr lang="zh-CN" altLang="en-US" dirty="0"/>
              <a:t>的编程语法和基础核心知识 </a:t>
            </a:r>
            <a:r>
              <a:rPr lang="en-US" altLang="zh-CN" dirty="0"/>
              <a:t>, </a:t>
            </a:r>
            <a:r>
              <a:rPr lang="zh-CN" altLang="en-US" dirty="0"/>
              <a:t>是所有浏览器厂商共同遵守的一套</a:t>
            </a:r>
            <a:r>
              <a:rPr lang="en-US" altLang="zh-CN" dirty="0"/>
              <a:t>JS</a:t>
            </a:r>
            <a:r>
              <a:rPr lang="zh-CN" altLang="en-US" dirty="0"/>
              <a:t>语法工业标准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B078E-4205-22F6-364F-2DEC43A8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3794539"/>
            <a:ext cx="9519920" cy="30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递增和递减运算符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如果需要反复给数字变量添加或减去</a:t>
            </a:r>
            <a:r>
              <a:rPr lang="en-US" altLang="zh-CN" dirty="0"/>
              <a:t>1</a:t>
            </a:r>
            <a:r>
              <a:rPr lang="zh-CN" altLang="en-US" dirty="0"/>
              <a:t>，可以使用递增（</a:t>
            </a:r>
            <a:r>
              <a:rPr lang="en-US" altLang="zh-CN" dirty="0"/>
              <a:t>++</a:t>
            </a:r>
            <a:r>
              <a:rPr lang="zh-CN" altLang="en-US" dirty="0"/>
              <a:t>）和递减（ </a:t>
            </a:r>
            <a:r>
              <a:rPr lang="en-US" altLang="zh-CN" dirty="0"/>
              <a:t>-- </a:t>
            </a:r>
            <a:r>
              <a:rPr lang="zh-CN" altLang="en-US" dirty="0"/>
              <a:t>）运算符来完成。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JavaScript </a:t>
            </a:r>
            <a:r>
              <a:rPr lang="zh-CN" altLang="en-US" dirty="0"/>
              <a:t>中，递增（</a:t>
            </a:r>
            <a:r>
              <a:rPr lang="en-US" altLang="zh-CN" dirty="0"/>
              <a:t>++</a:t>
            </a:r>
            <a:r>
              <a:rPr lang="zh-CN" altLang="en-US" dirty="0"/>
              <a:t>）和递减（ </a:t>
            </a:r>
            <a:r>
              <a:rPr lang="en-US" altLang="zh-CN" dirty="0"/>
              <a:t>-- </a:t>
            </a:r>
            <a:r>
              <a:rPr lang="zh-CN" altLang="en-US" dirty="0"/>
              <a:t>）既可以放在变量前面，也可以放在变量后面。放在变量前面时，我们可以称为前置递增（递减）运算符，放在变量后面时，我们可以称为后置递增（递减）运算符。</a:t>
            </a:r>
          </a:p>
          <a:p>
            <a:r>
              <a:rPr lang="zh-CN" altLang="en-US" dirty="0"/>
              <a:t>注意：递增和递减运算符必须和变量配合使用。</a:t>
            </a:r>
          </a:p>
          <a:p>
            <a:endParaRPr lang="zh-CN" altLang="en-US" dirty="0"/>
          </a:p>
          <a:p>
            <a:r>
              <a:rPr lang="zh-CN" altLang="en-US" dirty="0"/>
              <a:t>前置递增运算符：使用口诀：先自加，后返回值</a:t>
            </a:r>
          </a:p>
          <a:p>
            <a:r>
              <a:rPr lang="zh-CN" altLang="en-US" dirty="0"/>
              <a:t>后置递增运算符：使用口诀：先返回原值，后</a:t>
            </a:r>
            <a:r>
              <a:rPr lang="zh-CN" altLang="en-US"/>
              <a:t>自加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49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1B5D-7573-A95F-488D-231D412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9168C-636F-3C16-224E-EC9D7ABF6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比较运算符（关系运算符）是两个数据进行比较时所使用的运算符，比较运算后，会返回一个布尔值（</a:t>
            </a:r>
            <a:r>
              <a:rPr lang="en-US" altLang="zh-CN" dirty="0"/>
              <a:t>true / false</a:t>
            </a:r>
            <a:r>
              <a:rPr lang="zh-CN" altLang="en-US"/>
              <a:t>）作为比较运算的结果。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EE600D8-EB0B-0E17-4E7B-10D094139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049407"/>
              </p:ext>
            </p:extLst>
          </p:nvPr>
        </p:nvGraphicFramePr>
        <p:xfrm>
          <a:off x="1139190" y="3052445"/>
          <a:ext cx="8971915" cy="344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34250" imgH="2828925" progId="Paint.Picture">
                  <p:embed/>
                </p:oleObj>
              </mc:Choice>
              <mc:Fallback>
                <p:oleObj r:id="rId2" imgW="7334250" imgH="282892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9190" y="3052445"/>
                        <a:ext cx="8971915" cy="344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355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69984-0F66-C5F5-A817-A7047DA7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等号比较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CEDC316-D6AE-CF89-427A-ED211C2EB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550039"/>
              </p:ext>
            </p:extLst>
          </p:nvPr>
        </p:nvGraphicFramePr>
        <p:xfrm>
          <a:off x="838200" y="1690688"/>
          <a:ext cx="11016916" cy="299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20125" imgH="1657350" progId="Paint.Picture">
                  <p:embed/>
                </p:oleObj>
              </mc:Choice>
              <mc:Fallback>
                <p:oleObj r:id="rId2" imgW="8620125" imgH="1657350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11016916" cy="2993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62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逻辑运算符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概念：逻辑运算符是用来进行布尔值运算的运算符，其返回值也是布尔值。后面开发中经常用于多个条件的判断</a:t>
            </a:r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639853-B5B5-DCA3-07F1-3BA2EE3C6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803727"/>
              </p:ext>
            </p:extLst>
          </p:nvPr>
        </p:nvGraphicFramePr>
        <p:xfrm>
          <a:off x="838200" y="3043621"/>
          <a:ext cx="9970135" cy="232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77275" imgH="1714500" progId="Paint.Picture">
                  <p:embed/>
                </p:oleObj>
              </mc:Choice>
              <mc:Fallback>
                <p:oleObj r:id="rId2" imgW="8677275" imgH="171450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3043621"/>
                        <a:ext cx="9970135" cy="232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01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884"/>
            <a:ext cx="10515600" cy="5840079"/>
          </a:xfrm>
        </p:spPr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逻辑与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: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两边都是 true才返回 true，否则返回 false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BA9DEC3-E907-93C2-2FD1-F123CF881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951814"/>
              </p:ext>
            </p:extLst>
          </p:nvPr>
        </p:nvGraphicFramePr>
        <p:xfrm>
          <a:off x="831851" y="1970844"/>
          <a:ext cx="4808621" cy="4251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2" imgW="4324350" imgH="4295775" progId="Paint.Picture">
                  <p:embed/>
                </p:oleObj>
              </mc:Choice>
              <mc:Fallback>
                <p:oleObj name="BMP 图像" r:id="rId2" imgW="4324350" imgH="4295775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851" y="1970844"/>
                        <a:ext cx="4808621" cy="4251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B70DC4E-7AC3-FBCC-A101-8EB22628940E}"/>
              </a:ext>
            </a:extLst>
          </p:cNvPr>
          <p:cNvSpPr txBox="1"/>
          <p:nvPr/>
        </p:nvSpPr>
        <p:spPr>
          <a:xfrm>
            <a:off x="1116727" y="688925"/>
            <a:ext cx="9264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逻辑或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: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两边只要有一个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true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就可以返回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true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  <a:p>
            <a:r>
              <a:rPr lang="zh-CN" altLang="en-US" sz="2800" b="1" dirty="0"/>
              <a:t>逻辑非（</a:t>
            </a:r>
            <a:r>
              <a:rPr lang="en-US" altLang="zh-CN" sz="2800" b="1" dirty="0"/>
              <a:t>!</a:t>
            </a:r>
            <a:r>
              <a:rPr lang="zh-CN" altLang="en-US" sz="2800" b="1" dirty="0"/>
              <a:t>）也叫作取反符，用来取一个布尔值相反的值，</a:t>
            </a:r>
            <a:endParaRPr lang="en-US" altLang="zh-CN" sz="2800" b="1" dirty="0"/>
          </a:p>
          <a:p>
            <a:r>
              <a:rPr lang="zh-CN" altLang="en-US" sz="2800" b="1" dirty="0"/>
              <a:t>如 </a:t>
            </a:r>
            <a:r>
              <a:rPr lang="en-US" altLang="zh-CN" sz="2800" b="1" dirty="0"/>
              <a:t>true </a:t>
            </a:r>
            <a:r>
              <a:rPr lang="zh-CN" altLang="en-US" sz="2800" b="1" dirty="0"/>
              <a:t>的相反值是 </a:t>
            </a:r>
            <a:r>
              <a:rPr lang="en-US" altLang="zh-CN" sz="2800" b="1" dirty="0"/>
              <a:t>false</a:t>
            </a:r>
            <a:endParaRPr lang="zh-CN" altLang="en-US" sz="2800" b="1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67A627D-B69D-7486-0E62-E62B5611C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976873"/>
              </p:ext>
            </p:extLst>
          </p:nvPr>
        </p:nvGraphicFramePr>
        <p:xfrm>
          <a:off x="6096000" y="1995072"/>
          <a:ext cx="5257800" cy="425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57675" imgH="4248150" progId="Paint.Picture">
                  <p:embed/>
                </p:oleObj>
              </mc:Choice>
              <mc:Fallback>
                <p:oleObj r:id="rId4" imgW="4257675" imgH="424815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995072"/>
                        <a:ext cx="5257800" cy="4251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95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短路运算（逻辑中断）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短路运算的原理：当有多个表达式（值）时</a:t>
            </a:r>
            <a:r>
              <a:rPr lang="en-US" altLang="zh-CN" dirty="0"/>
              <a:t>,</a:t>
            </a:r>
            <a:r>
              <a:rPr lang="zh-CN" altLang="en-US" dirty="0"/>
              <a:t>左边的表达式值可以确定结果时</a:t>
            </a:r>
            <a:r>
              <a:rPr lang="en-US" altLang="zh-CN" dirty="0"/>
              <a:t>,</a:t>
            </a:r>
            <a:r>
              <a:rPr lang="zh-CN" altLang="en-US" dirty="0"/>
              <a:t>就不再继续运算右边的表达式的值</a:t>
            </a:r>
            <a:r>
              <a:rPr lang="en-US" altLang="zh-CN" dirty="0"/>
              <a:t>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63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用来把数据赋值给变量的运算符。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8E5C62-C106-000E-437A-965540F7B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717629"/>
            <a:ext cx="5851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Lucida Grande"/>
              </a:rPr>
              <a:t>赋值运算符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8CA31E1-6F91-988B-C520-79230B962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269842"/>
              </p:ext>
            </p:extLst>
          </p:nvPr>
        </p:nvGraphicFramePr>
        <p:xfrm>
          <a:off x="838200" y="2423795"/>
          <a:ext cx="9359265" cy="201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43900" imgH="1638300" progId="Paint.Picture">
                  <p:embed/>
                </p:oleObj>
              </mc:Choice>
              <mc:Fallback>
                <p:oleObj r:id="rId2" imgW="8343900" imgH="163830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423795"/>
                        <a:ext cx="9359265" cy="2010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15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运算符优先级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3EB13ED-6A4A-34F4-1F82-5771182B9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098214"/>
              </p:ext>
            </p:extLst>
          </p:nvPr>
        </p:nvGraphicFramePr>
        <p:xfrm>
          <a:off x="838199" y="1690688"/>
          <a:ext cx="10663989" cy="4613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48550" imgH="3209925" progId="Paint.Picture">
                  <p:embed/>
                </p:oleObj>
              </mc:Choice>
              <mc:Fallback>
                <p:oleObj r:id="rId2" imgW="7448550" imgH="3209925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199" y="1690688"/>
                        <a:ext cx="10663989" cy="4613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51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流程控制概念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5DC3A9-4F82-82C8-0670-6E03037B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113" y="1625605"/>
            <a:ext cx="9507773" cy="4867270"/>
          </a:xfrm>
        </p:spPr>
      </p:pic>
    </p:spTree>
    <p:extLst>
      <p:ext uri="{BB962C8B-B14F-4D97-AF65-F5344CB8AC3E}">
        <p14:creationId xmlns:p14="http://schemas.microsoft.com/office/powerpoint/2010/main" val="210600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顺序结构是程序中最简单、最基本的流程控制，它没有特定的语法结构，程序会按照代码的先后顺序，依次执行，程序中大多数的代码都是这样执行的。</a:t>
            </a:r>
          </a:p>
        </p:txBody>
      </p:sp>
    </p:spTree>
    <p:extLst>
      <p:ext uri="{BB962C8B-B14F-4D97-AF65-F5344CB8AC3E}">
        <p14:creationId xmlns:p14="http://schemas.microsoft.com/office/powerpoint/2010/main" val="129618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A2911-D2B3-FDE6-06E4-63ACCF63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EEE6A-3AA6-FD06-7537-C43310E21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简单数据类型 </a:t>
            </a:r>
            <a:r>
              <a:rPr lang="en-US" altLang="zh-CN" dirty="0"/>
              <a:t>(`Number, String , Boolean , Undefined , Null`)</a:t>
            </a:r>
          </a:p>
          <a:p>
            <a:r>
              <a:rPr lang="zh-CN" altLang="en-US" dirty="0"/>
              <a:t>复杂数据类型 </a:t>
            </a:r>
            <a:r>
              <a:rPr lang="en-US" altLang="zh-CN" dirty="0"/>
              <a:t>(`Array , Object , Function`)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557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</a:t>
            </a:r>
            <a:r>
              <a:rPr lang="zh-CN" altLang="en-US" dirty="0"/>
              <a:t>语句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3CF22C-1B7B-CADC-1916-8BCE926A9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05" y="1929907"/>
            <a:ext cx="4164245" cy="42470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D615DC-3D98-536C-002B-1C4334CD80BE}"/>
              </a:ext>
            </a:extLst>
          </p:cNvPr>
          <p:cNvSpPr txBox="1"/>
          <p:nvPr/>
        </p:nvSpPr>
        <p:spPr>
          <a:xfrm>
            <a:off x="6976963" y="365125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 if else</a:t>
            </a:r>
            <a:r>
              <a:rPr lang="zh-CN" altLang="en-US" sz="2800" dirty="0"/>
              <a:t>语句</a:t>
            </a:r>
            <a:endParaRPr lang="en-US" altLang="zh-CN" sz="2800" dirty="0"/>
          </a:p>
          <a:p>
            <a:r>
              <a:rPr lang="zh-CN" altLang="en-US" sz="2800" dirty="0"/>
              <a:t>（双分支语句）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A9D037-B513-EF33-D01B-BE532815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958" y="1727325"/>
            <a:ext cx="4501711" cy="45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5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else if </a:t>
            </a:r>
            <a:r>
              <a:rPr lang="zh-CN" altLang="en-US" dirty="0"/>
              <a:t>语句</a:t>
            </a:r>
            <a:r>
              <a:rPr lang="en-US" altLang="zh-CN" dirty="0"/>
              <a:t>(</a:t>
            </a:r>
            <a:r>
              <a:rPr lang="zh-CN" altLang="en-US" dirty="0"/>
              <a:t>多分支语句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CE2F13-6AA0-961A-B9C8-A49C01613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9911853" cy="480218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C25349-D270-1149-FF48-CA07A3E6C3B2}"/>
              </a:ext>
            </a:extLst>
          </p:cNvPr>
          <p:cNvSpPr txBox="1"/>
          <p:nvPr/>
        </p:nvSpPr>
        <p:spPr>
          <a:xfrm>
            <a:off x="705852" y="1237900"/>
            <a:ext cx="11230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多分支语句中建议从大到小或者从小到大来书写 </a:t>
            </a:r>
            <a:r>
              <a:rPr lang="en-US" altLang="zh-CN" sz="2800" dirty="0"/>
              <a:t>, </a:t>
            </a:r>
            <a:r>
              <a:rPr lang="zh-CN" altLang="en-US" sz="2800" dirty="0"/>
              <a:t>可以简化条件表达式</a:t>
            </a:r>
          </a:p>
        </p:txBody>
      </p:sp>
    </p:spTree>
    <p:extLst>
      <p:ext uri="{BB962C8B-B14F-4D97-AF65-F5344CB8AC3E}">
        <p14:creationId xmlns:p14="http://schemas.microsoft.com/office/powerpoint/2010/main" val="368275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三元表达式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语法结构：</a:t>
            </a:r>
            <a:r>
              <a:rPr lang="en-US" altLang="zh-CN" dirty="0"/>
              <a:t>`</a:t>
            </a:r>
            <a:r>
              <a:rPr lang="zh-CN" altLang="en-US" dirty="0"/>
              <a:t>表达式</a:t>
            </a:r>
            <a:r>
              <a:rPr lang="en-US" altLang="zh-CN" dirty="0"/>
              <a:t>1 ? </a:t>
            </a:r>
            <a:r>
              <a:rPr lang="zh-CN" altLang="en-US" dirty="0"/>
              <a:t>表达式</a:t>
            </a:r>
            <a:r>
              <a:rPr lang="en-US" altLang="zh-CN" dirty="0"/>
              <a:t>2 : </a:t>
            </a:r>
            <a:r>
              <a:rPr lang="zh-CN" altLang="en-US" dirty="0"/>
              <a:t>表达式</a:t>
            </a:r>
            <a:r>
              <a:rPr lang="en-US" altLang="zh-CN" dirty="0"/>
              <a:t>3;`</a:t>
            </a:r>
          </a:p>
          <a:p>
            <a:r>
              <a:rPr lang="zh-CN" altLang="en-US" dirty="0"/>
              <a:t>如果表达式</a:t>
            </a:r>
            <a:r>
              <a:rPr lang="en-US" altLang="zh-CN" dirty="0"/>
              <a:t>1</a:t>
            </a:r>
            <a:r>
              <a:rPr lang="zh-CN" altLang="en-US" dirty="0"/>
              <a:t>为 </a:t>
            </a:r>
            <a:r>
              <a:rPr lang="en-US" altLang="zh-CN" dirty="0"/>
              <a:t>true </a:t>
            </a:r>
            <a:r>
              <a:rPr lang="zh-CN" altLang="en-US" dirty="0"/>
              <a:t>，则返回表达式</a:t>
            </a:r>
            <a:r>
              <a:rPr lang="en-US" altLang="zh-CN" dirty="0"/>
              <a:t>2</a:t>
            </a:r>
            <a:r>
              <a:rPr lang="zh-CN" altLang="en-US" dirty="0"/>
              <a:t>的值，如果表达式</a:t>
            </a:r>
            <a:r>
              <a:rPr lang="en-US" altLang="zh-CN" dirty="0"/>
              <a:t>1</a:t>
            </a:r>
            <a:r>
              <a:rPr lang="zh-CN" altLang="en-US" dirty="0"/>
              <a:t>为 </a:t>
            </a:r>
            <a:r>
              <a:rPr lang="en-US" altLang="zh-CN" dirty="0"/>
              <a:t>false</a:t>
            </a:r>
            <a:r>
              <a:rPr lang="zh-CN" altLang="en-US" dirty="0"/>
              <a:t>，则返回表达式</a:t>
            </a:r>
            <a:r>
              <a:rPr lang="en-US" altLang="zh-CN" dirty="0"/>
              <a:t>3</a:t>
            </a:r>
            <a:r>
              <a:rPr lang="zh-CN" altLang="en-US" dirty="0"/>
              <a:t>的值</a:t>
            </a:r>
          </a:p>
          <a:p>
            <a:r>
              <a:rPr lang="zh-CN" altLang="en-US" dirty="0"/>
              <a:t>简单理解： 就类似于  </a:t>
            </a:r>
            <a:r>
              <a:rPr lang="en-US" altLang="zh-CN" dirty="0"/>
              <a:t>if  else </a:t>
            </a:r>
            <a:r>
              <a:rPr lang="zh-CN" altLang="en-US" dirty="0"/>
              <a:t>（双分支） 的简写</a:t>
            </a:r>
          </a:p>
        </p:txBody>
      </p:sp>
    </p:spTree>
    <p:extLst>
      <p:ext uri="{BB962C8B-B14F-4D97-AF65-F5344CB8AC3E}">
        <p14:creationId xmlns:p14="http://schemas.microsoft.com/office/powerpoint/2010/main" val="3320287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分支流程控制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switch </a:t>
            </a:r>
            <a:r>
              <a:rPr lang="zh-CN" altLang="en-US" dirty="0"/>
              <a:t>语句也是多分支语句，它用于基于不同的条件来执行不同的代码。当要针对变量设置一系列的特定值的选项时，就可以使用 </a:t>
            </a:r>
            <a:r>
              <a:rPr lang="en-US" altLang="zh-CN" dirty="0"/>
              <a:t>switch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关键字 </a:t>
            </a:r>
            <a:r>
              <a:rPr lang="en-US" altLang="zh-CN" dirty="0"/>
              <a:t>switch </a:t>
            </a:r>
            <a:r>
              <a:rPr lang="zh-CN" altLang="en-US" dirty="0"/>
              <a:t>后面括号内可以是表达式或值， 通常是一个变量</a:t>
            </a:r>
          </a:p>
          <a:p>
            <a:r>
              <a:rPr lang="zh-CN" altLang="en-US" dirty="0"/>
              <a:t>关键字 </a:t>
            </a:r>
            <a:r>
              <a:rPr lang="en-US" altLang="zh-CN" dirty="0"/>
              <a:t>case , </a:t>
            </a:r>
            <a:r>
              <a:rPr lang="zh-CN" altLang="en-US" dirty="0"/>
              <a:t>后跟一个选项的表达式或值，后面跟一个冒号</a:t>
            </a:r>
          </a:p>
          <a:p>
            <a:r>
              <a:rPr lang="en-US" altLang="zh-CN" dirty="0"/>
              <a:t>switch </a:t>
            </a:r>
            <a:r>
              <a:rPr lang="zh-CN" altLang="en-US" dirty="0"/>
              <a:t>表达式的值会与结构中的 </a:t>
            </a:r>
            <a:r>
              <a:rPr lang="en-US" altLang="zh-CN" dirty="0"/>
              <a:t>case </a:t>
            </a:r>
            <a:r>
              <a:rPr lang="zh-CN" altLang="en-US" dirty="0"/>
              <a:t>的值做比较 </a:t>
            </a:r>
          </a:p>
          <a:p>
            <a:r>
              <a:rPr lang="zh-CN" altLang="en-US" dirty="0"/>
              <a:t>如果存在匹配全等</a:t>
            </a:r>
            <a:r>
              <a:rPr lang="en-US" altLang="zh-CN" dirty="0"/>
              <a:t>(===) </a:t>
            </a:r>
            <a:r>
              <a:rPr lang="zh-CN" altLang="en-US" dirty="0"/>
              <a:t>，则与该 </a:t>
            </a:r>
            <a:r>
              <a:rPr lang="en-US" altLang="zh-CN" dirty="0"/>
              <a:t>case </a:t>
            </a:r>
            <a:r>
              <a:rPr lang="zh-CN" altLang="en-US" dirty="0"/>
              <a:t>关联的代码块会被执行，并在遇到 </a:t>
            </a:r>
            <a:r>
              <a:rPr lang="en-US" altLang="zh-CN" dirty="0"/>
              <a:t>break </a:t>
            </a:r>
            <a:r>
              <a:rPr lang="zh-CN" altLang="en-US" dirty="0"/>
              <a:t>时停止，整个 </a:t>
            </a:r>
            <a:r>
              <a:rPr lang="en-US" altLang="zh-CN" dirty="0"/>
              <a:t>switch </a:t>
            </a:r>
            <a:r>
              <a:rPr lang="zh-CN" altLang="en-US" dirty="0"/>
              <a:t>语句代码执行结束</a:t>
            </a:r>
          </a:p>
          <a:p>
            <a:r>
              <a:rPr lang="zh-CN" altLang="en-US" dirty="0"/>
              <a:t>如果所有的 </a:t>
            </a:r>
            <a:r>
              <a:rPr lang="en-US" altLang="zh-CN" dirty="0"/>
              <a:t>case </a:t>
            </a:r>
            <a:r>
              <a:rPr lang="zh-CN" altLang="en-US" dirty="0"/>
              <a:t>的值都和表达式的值不匹配，则执行 </a:t>
            </a:r>
            <a:r>
              <a:rPr lang="en-US" altLang="zh-CN" dirty="0"/>
              <a:t>default </a:t>
            </a:r>
            <a:r>
              <a:rPr lang="zh-CN" altLang="en-US" dirty="0"/>
              <a:t>里的代码</a:t>
            </a:r>
          </a:p>
          <a:p>
            <a:r>
              <a:rPr lang="zh-CN" altLang="en-US" dirty="0"/>
              <a:t>注意： 执行</a:t>
            </a:r>
            <a:r>
              <a:rPr lang="en-US" altLang="zh-CN" dirty="0"/>
              <a:t>case </a:t>
            </a:r>
            <a:r>
              <a:rPr lang="zh-CN" altLang="en-US" dirty="0"/>
              <a:t>里面的语句时，如果没有</a:t>
            </a:r>
            <a:r>
              <a:rPr lang="en-US" altLang="zh-CN" dirty="0"/>
              <a:t>break</a:t>
            </a:r>
            <a:r>
              <a:rPr lang="zh-CN" altLang="en-US" dirty="0"/>
              <a:t>，则继续执行下一个</a:t>
            </a:r>
            <a:r>
              <a:rPr lang="en-US" altLang="zh-CN" dirty="0"/>
              <a:t>case</a:t>
            </a:r>
            <a:r>
              <a:rPr lang="zh-CN" altLang="en-US" dirty="0"/>
              <a:t>里面的语句。</a:t>
            </a:r>
          </a:p>
        </p:txBody>
      </p:sp>
    </p:spTree>
    <p:extLst>
      <p:ext uri="{BB962C8B-B14F-4D97-AF65-F5344CB8AC3E}">
        <p14:creationId xmlns:p14="http://schemas.microsoft.com/office/powerpoint/2010/main" val="1846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IPO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Input: </a:t>
            </a:r>
            <a:r>
              <a:rPr lang="zh-CN" altLang="en-US" dirty="0"/>
              <a:t>输入</a:t>
            </a:r>
            <a:r>
              <a:rPr lang="en-US" altLang="zh-CN" dirty="0"/>
              <a:t>(</a:t>
            </a:r>
            <a:r>
              <a:rPr lang="zh-CN" altLang="en-US" dirty="0"/>
              <a:t>键盘 </a:t>
            </a:r>
            <a:r>
              <a:rPr lang="en-US" altLang="zh-CN" dirty="0"/>
              <a:t>, </a:t>
            </a:r>
            <a:r>
              <a:rPr lang="zh-CN" altLang="en-US" dirty="0"/>
              <a:t>固定的值 </a:t>
            </a:r>
            <a:r>
              <a:rPr lang="en-US" altLang="zh-CN" dirty="0"/>
              <a:t>, </a:t>
            </a:r>
            <a:r>
              <a:rPr lang="zh-CN" altLang="en-US" dirty="0"/>
              <a:t>从文件中读取 </a:t>
            </a:r>
            <a:r>
              <a:rPr lang="en-US" altLang="zh-CN" dirty="0"/>
              <a:t>| </a:t>
            </a:r>
            <a:r>
              <a:rPr lang="zh-CN" altLang="en-US" dirty="0"/>
              <a:t>从数据库中读取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Process: </a:t>
            </a:r>
            <a:r>
              <a:rPr lang="zh-CN" altLang="en-US" dirty="0"/>
              <a:t>处理 </a:t>
            </a:r>
            <a:r>
              <a:rPr lang="en-US" altLang="zh-CN" dirty="0"/>
              <a:t>, </a:t>
            </a:r>
            <a:r>
              <a:rPr lang="zh-CN" altLang="en-US" dirty="0"/>
              <a:t>计算</a:t>
            </a:r>
          </a:p>
          <a:p>
            <a:r>
              <a:rPr lang="en-US" altLang="zh-CN" dirty="0"/>
              <a:t>Output: </a:t>
            </a:r>
            <a:r>
              <a:rPr lang="zh-CN" altLang="en-US" dirty="0"/>
              <a:t>输出信息</a:t>
            </a:r>
          </a:p>
        </p:txBody>
      </p:sp>
    </p:spTree>
    <p:extLst>
      <p:ext uri="{BB962C8B-B14F-4D97-AF65-F5344CB8AC3E}">
        <p14:creationId xmlns:p14="http://schemas.microsoft.com/office/powerpoint/2010/main" val="45944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0"/>
            <a:ext cx="10515600" cy="1325563"/>
          </a:xfrm>
        </p:spPr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026695"/>
            <a:ext cx="11470105" cy="555056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while </a:t>
            </a:r>
            <a:r>
              <a:rPr lang="zh-CN" altLang="en-US" dirty="0"/>
              <a:t>循环</a:t>
            </a:r>
            <a:endParaRPr lang="en-US" altLang="zh-CN" dirty="0"/>
          </a:p>
          <a:p>
            <a:r>
              <a:rPr lang="zh-CN" altLang="en-US" dirty="0"/>
              <a:t>执行思路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先执行条件表达式 </a:t>
            </a:r>
            <a:r>
              <a:rPr lang="en-US" altLang="zh-CN" dirty="0"/>
              <a:t>, </a:t>
            </a:r>
            <a:r>
              <a:rPr lang="zh-CN" altLang="en-US" dirty="0"/>
              <a:t>如果结果为</a:t>
            </a:r>
            <a:r>
              <a:rPr lang="en-US" altLang="zh-CN" dirty="0"/>
              <a:t>true , </a:t>
            </a:r>
            <a:r>
              <a:rPr lang="zh-CN" altLang="en-US" dirty="0"/>
              <a:t>则执行循环体代码</a:t>
            </a:r>
            <a:r>
              <a:rPr lang="en-US" altLang="zh-CN" dirty="0"/>
              <a:t>; </a:t>
            </a:r>
            <a:r>
              <a:rPr lang="zh-CN" altLang="en-US" dirty="0"/>
              <a:t>如果为</a:t>
            </a:r>
            <a:r>
              <a:rPr lang="en-US" altLang="zh-CN" dirty="0"/>
              <a:t>false , </a:t>
            </a:r>
            <a:r>
              <a:rPr lang="zh-CN" altLang="en-US" dirty="0"/>
              <a:t>则退出循环 </a:t>
            </a:r>
            <a:r>
              <a:rPr lang="en-US" altLang="zh-CN" dirty="0"/>
              <a:t>, </a:t>
            </a:r>
            <a:r>
              <a:rPr lang="zh-CN" altLang="en-US" dirty="0"/>
              <a:t>执行后面代码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执行循环体代码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循环体执行完毕后 </a:t>
            </a:r>
            <a:r>
              <a:rPr lang="en-US" altLang="zh-CN" dirty="0"/>
              <a:t>, </a:t>
            </a:r>
            <a:r>
              <a:rPr lang="zh-CN" altLang="en-US" dirty="0"/>
              <a:t>程序会继续判断执行条件表达式 </a:t>
            </a:r>
            <a:r>
              <a:rPr lang="en-US" altLang="zh-CN" dirty="0"/>
              <a:t>, </a:t>
            </a:r>
            <a:r>
              <a:rPr lang="zh-CN" altLang="en-US" dirty="0"/>
              <a:t>如条件仍为</a:t>
            </a:r>
            <a:r>
              <a:rPr lang="en-US" altLang="zh-CN" dirty="0"/>
              <a:t>true , </a:t>
            </a:r>
            <a:r>
              <a:rPr lang="zh-CN" altLang="en-US" dirty="0"/>
              <a:t>则会继续执行循环体 </a:t>
            </a:r>
            <a:r>
              <a:rPr lang="en-US" altLang="zh-CN" dirty="0"/>
              <a:t>, </a:t>
            </a:r>
            <a:r>
              <a:rPr lang="zh-CN" altLang="en-US" dirty="0"/>
              <a:t>知道循环条件为</a:t>
            </a:r>
            <a:r>
              <a:rPr lang="en-US" altLang="zh-CN" dirty="0"/>
              <a:t>false</a:t>
            </a:r>
            <a:r>
              <a:rPr lang="zh-CN" altLang="en-US" dirty="0"/>
              <a:t>时 </a:t>
            </a:r>
            <a:r>
              <a:rPr lang="en-US" altLang="zh-CN" dirty="0"/>
              <a:t>, </a:t>
            </a:r>
            <a:r>
              <a:rPr lang="zh-CN" altLang="en-US" dirty="0"/>
              <a:t>整个循环过程才会结束</a:t>
            </a:r>
          </a:p>
          <a:p>
            <a:endParaRPr lang="zh-CN" altLang="en-US" dirty="0"/>
          </a:p>
          <a:p>
            <a:r>
              <a:rPr lang="zh-CN" altLang="en-US" dirty="0"/>
              <a:t>循环变量</a:t>
            </a:r>
            <a:r>
              <a:rPr lang="en-US" altLang="zh-CN" dirty="0"/>
              <a:t>:</a:t>
            </a:r>
            <a:r>
              <a:rPr lang="zh-CN" altLang="en-US" dirty="0"/>
              <a:t>循环条件中的变量</a:t>
            </a:r>
          </a:p>
          <a:p>
            <a:r>
              <a:rPr lang="zh-CN" altLang="en-US" dirty="0"/>
              <a:t>反复的做相同操作 </a:t>
            </a:r>
            <a:r>
              <a:rPr lang="en-US" altLang="zh-CN" dirty="0"/>
              <a:t>, </a:t>
            </a:r>
            <a:r>
              <a:rPr lang="zh-CN" altLang="en-US" dirty="0"/>
              <a:t>操作的数据有变化的 </a:t>
            </a:r>
            <a:r>
              <a:rPr lang="en-US" altLang="zh-CN" dirty="0"/>
              <a:t>: </a:t>
            </a:r>
            <a:r>
              <a:rPr lang="zh-CN" altLang="en-US" dirty="0"/>
              <a:t>循环</a:t>
            </a:r>
          </a:p>
          <a:p>
            <a:r>
              <a:rPr lang="zh-CN" altLang="en-US" dirty="0"/>
              <a:t>注意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while</a:t>
            </a:r>
            <a:r>
              <a:rPr lang="zh-CN" altLang="en-US" dirty="0"/>
              <a:t>循环时一定要注意 </a:t>
            </a:r>
            <a:r>
              <a:rPr lang="en-US" altLang="zh-CN" dirty="0"/>
              <a:t>, </a:t>
            </a:r>
            <a:r>
              <a:rPr lang="zh-CN" altLang="en-US" dirty="0"/>
              <a:t>它必须要由退出条件 </a:t>
            </a:r>
            <a:r>
              <a:rPr lang="en-US" altLang="zh-CN" dirty="0"/>
              <a:t>, </a:t>
            </a:r>
            <a:r>
              <a:rPr lang="zh-CN" altLang="en-US" dirty="0"/>
              <a:t>否则会成为死循环</a:t>
            </a:r>
          </a:p>
          <a:p>
            <a:r>
              <a:rPr lang="zh-CN" altLang="en-US" dirty="0"/>
              <a:t>循环三要素</a:t>
            </a:r>
            <a:r>
              <a:rPr lang="en-US" altLang="zh-CN" dirty="0"/>
              <a:t>: </a:t>
            </a:r>
            <a:r>
              <a:rPr lang="zh-CN" altLang="en-US" dirty="0"/>
              <a:t>循环变量初始化 </a:t>
            </a:r>
            <a:r>
              <a:rPr lang="en-US" altLang="zh-CN" dirty="0"/>
              <a:t>, </a:t>
            </a:r>
            <a:r>
              <a:rPr lang="zh-CN" altLang="en-US" dirty="0"/>
              <a:t>循环条件 </a:t>
            </a:r>
            <a:r>
              <a:rPr lang="en-US" altLang="zh-CN" dirty="0"/>
              <a:t>, </a:t>
            </a:r>
            <a:r>
              <a:rPr lang="zh-CN" altLang="en-US" dirty="0"/>
              <a:t>循环增量语句</a:t>
            </a:r>
          </a:p>
          <a:p>
            <a:r>
              <a:rPr lang="zh-CN" altLang="en-US" dirty="0"/>
              <a:t>循环就是重复执行相同的操作 </a:t>
            </a:r>
            <a:r>
              <a:rPr lang="en-US" altLang="zh-CN" dirty="0"/>
              <a:t>, </a:t>
            </a:r>
            <a:r>
              <a:rPr lang="zh-CN" altLang="en-US" dirty="0"/>
              <a:t>每次操作处理的数据有变化 </a:t>
            </a:r>
            <a:r>
              <a:rPr lang="en-US" altLang="zh-CN" dirty="0"/>
              <a:t>, </a:t>
            </a:r>
            <a:r>
              <a:rPr lang="zh-CN" altLang="en-US" dirty="0"/>
              <a:t>数据变化是否有规律性 </a:t>
            </a:r>
            <a:r>
              <a:rPr lang="en-US" altLang="zh-CN" dirty="0"/>
              <a:t>, </a:t>
            </a:r>
            <a:r>
              <a:rPr lang="zh-CN" altLang="en-US" dirty="0"/>
              <a:t>确定循环变量</a:t>
            </a:r>
          </a:p>
        </p:txBody>
      </p:sp>
    </p:spTree>
    <p:extLst>
      <p:ext uri="{BB962C8B-B14F-4D97-AF65-F5344CB8AC3E}">
        <p14:creationId xmlns:p14="http://schemas.microsoft.com/office/powerpoint/2010/main" val="2210054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 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执行思路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先执行一次循环体代码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再执行条件表达式 </a:t>
            </a:r>
            <a:r>
              <a:rPr lang="en-US" altLang="zh-CN" dirty="0"/>
              <a:t>, </a:t>
            </a:r>
            <a:r>
              <a:rPr lang="zh-CN" altLang="en-US" dirty="0"/>
              <a:t>如果结果为</a:t>
            </a:r>
            <a:r>
              <a:rPr lang="en-US" altLang="zh-CN" dirty="0"/>
              <a:t>true , </a:t>
            </a:r>
            <a:r>
              <a:rPr lang="zh-CN" altLang="en-US" dirty="0"/>
              <a:t>则继续执行循环体代码 </a:t>
            </a:r>
            <a:r>
              <a:rPr lang="en-US" altLang="zh-CN" dirty="0"/>
              <a:t>, </a:t>
            </a:r>
            <a:r>
              <a:rPr lang="zh-CN" altLang="en-US" dirty="0"/>
              <a:t>如果为</a:t>
            </a:r>
            <a:r>
              <a:rPr lang="en-US" altLang="zh-CN" dirty="0"/>
              <a:t>false , </a:t>
            </a:r>
            <a:r>
              <a:rPr lang="zh-CN" altLang="en-US" dirty="0"/>
              <a:t>则退出循环 </a:t>
            </a:r>
            <a:r>
              <a:rPr lang="en-US" altLang="zh-CN" dirty="0"/>
              <a:t>, </a:t>
            </a:r>
            <a:r>
              <a:rPr lang="zh-CN" altLang="en-US" dirty="0"/>
              <a:t>继续执行后面代码</a:t>
            </a:r>
          </a:p>
          <a:p>
            <a:r>
              <a:rPr lang="zh-CN" altLang="en-US" dirty="0"/>
              <a:t>注意</a:t>
            </a:r>
            <a:r>
              <a:rPr lang="en-US" altLang="zh-CN" dirty="0"/>
              <a:t>:</a:t>
            </a:r>
            <a:r>
              <a:rPr lang="zh-CN" altLang="en-US" dirty="0"/>
              <a:t>先执行循环体 </a:t>
            </a:r>
            <a:r>
              <a:rPr lang="en-US" altLang="zh-CN" dirty="0"/>
              <a:t>, </a:t>
            </a:r>
            <a:r>
              <a:rPr lang="zh-CN" altLang="en-US" dirty="0"/>
              <a:t>再判断 </a:t>
            </a:r>
            <a:r>
              <a:rPr lang="en-US" altLang="zh-CN" dirty="0"/>
              <a:t>, do...while </a:t>
            </a:r>
            <a:r>
              <a:rPr lang="zh-CN" altLang="en-US" dirty="0"/>
              <a:t>语句至少会执行一次循环体代码</a:t>
            </a:r>
          </a:p>
        </p:txBody>
      </p:sp>
    </p:spTree>
    <p:extLst>
      <p:ext uri="{BB962C8B-B14F-4D97-AF65-F5344CB8AC3E}">
        <p14:creationId xmlns:p14="http://schemas.microsoft.com/office/powerpoint/2010/main" val="359573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</a:t>
            </a:r>
            <a:r>
              <a:rPr lang="zh-CN" altLang="en-US" dirty="0"/>
              <a:t>循环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1E30935-36BE-F605-27A3-409F89AA4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35577"/>
              </p:ext>
            </p:extLst>
          </p:nvPr>
        </p:nvGraphicFramePr>
        <p:xfrm>
          <a:off x="838200" y="1690687"/>
          <a:ext cx="10515600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858250" imgH="4638675" progId="Paint.Picture">
                  <p:embed/>
                </p:oleObj>
              </mc:Choice>
              <mc:Fallback>
                <p:oleObj r:id="rId2" imgW="8858250" imgH="463867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90687"/>
                        <a:ext cx="10515600" cy="480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359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双重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循环嵌套是指再一个循环语句中再定义一个循环语句的语法结构 </a:t>
            </a:r>
            <a:r>
              <a:rPr lang="en-US" altLang="zh-CN" dirty="0"/>
              <a:t>, </a:t>
            </a:r>
            <a:r>
              <a:rPr lang="zh-CN" altLang="en-US" dirty="0"/>
              <a:t>例如在</a:t>
            </a:r>
            <a:r>
              <a:rPr lang="en-US" altLang="zh-CN" dirty="0"/>
              <a:t>for </a:t>
            </a:r>
            <a:r>
              <a:rPr lang="zh-CN" altLang="en-US" dirty="0"/>
              <a:t>循环语句中 </a:t>
            </a:r>
            <a:r>
              <a:rPr lang="en-US" altLang="zh-CN" dirty="0"/>
              <a:t>, </a:t>
            </a:r>
            <a:r>
              <a:rPr lang="zh-CN" altLang="en-US" dirty="0"/>
              <a:t>可以再嵌套一个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r>
              <a:rPr lang="en-US" altLang="zh-CN" dirty="0"/>
              <a:t>, </a:t>
            </a:r>
            <a:r>
              <a:rPr lang="zh-CN" altLang="en-US" dirty="0"/>
              <a:t>这样的</a:t>
            </a:r>
            <a:r>
              <a:rPr lang="en-US" altLang="zh-CN" dirty="0"/>
              <a:t>for </a:t>
            </a:r>
            <a:r>
              <a:rPr lang="zh-CN" altLang="en-US" dirty="0"/>
              <a:t>循环语句我们称之为双重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25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continue break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7010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continue`</a:t>
            </a:r>
            <a:r>
              <a:rPr lang="zh-CN" altLang="en-US" dirty="0"/>
              <a:t>关键字用于立即跳出本次循环 </a:t>
            </a:r>
            <a:r>
              <a:rPr lang="en-US" altLang="zh-CN" dirty="0"/>
              <a:t>, </a:t>
            </a:r>
            <a:r>
              <a:rPr lang="zh-CN" altLang="en-US" dirty="0"/>
              <a:t>继续下一次循环</a:t>
            </a:r>
            <a:r>
              <a:rPr lang="en-US" altLang="zh-CN" dirty="0"/>
              <a:t>(</a:t>
            </a:r>
            <a:r>
              <a:rPr lang="zh-CN" altLang="en-US" dirty="0"/>
              <a:t>本次循环体之后的代码就会少执行一次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例如 </a:t>
            </a:r>
            <a:r>
              <a:rPr lang="en-US" altLang="zh-CN" dirty="0"/>
              <a:t>, </a:t>
            </a:r>
            <a:r>
              <a:rPr lang="zh-CN" altLang="en-US" dirty="0"/>
              <a:t>吃五个包子 </a:t>
            </a:r>
            <a:r>
              <a:rPr lang="en-US" altLang="zh-CN" dirty="0"/>
              <a:t>, </a:t>
            </a:r>
            <a:r>
              <a:rPr lang="zh-CN" altLang="en-US" dirty="0"/>
              <a:t>第三个有虫子 </a:t>
            </a:r>
            <a:r>
              <a:rPr lang="en-US" altLang="zh-CN" dirty="0"/>
              <a:t>, </a:t>
            </a:r>
            <a:r>
              <a:rPr lang="zh-CN" altLang="en-US" dirty="0"/>
              <a:t>就丢掉第三个 </a:t>
            </a:r>
            <a:r>
              <a:rPr lang="en-US" altLang="zh-CN" dirty="0"/>
              <a:t>, </a:t>
            </a:r>
            <a:r>
              <a:rPr lang="zh-CN" altLang="en-US" dirty="0"/>
              <a:t>继续吃第四个第五个包子</a:t>
            </a:r>
            <a:r>
              <a:rPr lang="en-US" altLang="zh-CN" dirty="0"/>
              <a:t>, </a:t>
            </a:r>
            <a:r>
              <a:rPr lang="zh-CN" altLang="en-US" dirty="0"/>
              <a:t>其代码实现如下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for (var </a:t>
            </a:r>
            <a:r>
              <a:rPr lang="en-US" altLang="zh-CN" dirty="0" err="1"/>
              <a:t>i</a:t>
            </a:r>
            <a:r>
              <a:rPr lang="en-US" altLang="zh-CN" dirty="0"/>
              <a:t> = 1 ; </a:t>
            </a:r>
            <a:r>
              <a:rPr lang="en-US" altLang="zh-CN" dirty="0" err="1"/>
              <a:t>i</a:t>
            </a:r>
            <a:r>
              <a:rPr lang="en-US" altLang="zh-CN" dirty="0"/>
              <a:t> &lt;= 5 ; </a:t>
            </a:r>
            <a:r>
              <a:rPr lang="en-US" altLang="zh-CN" dirty="0" err="1"/>
              <a:t>i</a:t>
            </a:r>
            <a:r>
              <a:rPr lang="en-US" altLang="zh-CN" dirty="0"/>
              <a:t>++){</a:t>
            </a:r>
          </a:p>
          <a:p>
            <a:r>
              <a:rPr lang="en-US" altLang="zh-CN" dirty="0"/>
              <a:t>    if(</a:t>
            </a:r>
            <a:r>
              <a:rPr lang="en-US" altLang="zh-CN" dirty="0" err="1"/>
              <a:t>i</a:t>
            </a:r>
            <a:r>
              <a:rPr lang="en-US" altLang="zh-CN" dirty="0"/>
              <a:t> == 3){</a:t>
            </a:r>
          </a:p>
          <a:p>
            <a:r>
              <a:rPr lang="en-US" altLang="zh-CN" dirty="0"/>
              <a:t>        console.log('</a:t>
            </a:r>
            <a:r>
              <a:rPr lang="zh-CN" altLang="en-US" dirty="0"/>
              <a:t>这个包子有虫子</a:t>
            </a:r>
            <a:r>
              <a:rPr lang="en-US" altLang="zh-CN" dirty="0"/>
              <a:t>,</a:t>
            </a:r>
            <a:r>
              <a:rPr lang="zh-CN" altLang="en-US" dirty="0"/>
              <a:t>扔掉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       continue;//</a:t>
            </a:r>
            <a:r>
              <a:rPr lang="zh-CN" altLang="en-US" dirty="0"/>
              <a:t>跳出本次循环</a:t>
            </a:r>
            <a:r>
              <a:rPr lang="en-US" altLang="zh-CN" dirty="0"/>
              <a:t>, </a:t>
            </a:r>
            <a:r>
              <a:rPr lang="zh-CN" altLang="en-US" dirty="0"/>
              <a:t>跳出的是第三次循环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console.log('</a:t>
            </a:r>
            <a:r>
              <a:rPr lang="zh-CN" altLang="en-US" dirty="0"/>
              <a:t>我正在吃第</a:t>
            </a:r>
            <a:r>
              <a:rPr lang="en-US" altLang="zh-CN" dirty="0"/>
              <a:t>' + </a:t>
            </a:r>
            <a:r>
              <a:rPr lang="en-US" altLang="zh-CN" dirty="0" err="1"/>
              <a:t>i</a:t>
            </a:r>
            <a:r>
              <a:rPr lang="en-US" altLang="zh-CN" dirty="0"/>
              <a:t> + '</a:t>
            </a:r>
            <a:r>
              <a:rPr lang="zh-CN" altLang="en-US" dirty="0"/>
              <a:t>个包子呢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562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B575B-12C5-A036-D5BC-793998D5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Number </a:t>
            </a:r>
            <a:r>
              <a:rPr lang="zh-CN" altLang="en-US" dirty="0"/>
              <a:t>数字型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F3E20-B51E-C876-256E-F4B212BE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JavaScript </a:t>
            </a:r>
            <a:r>
              <a:rPr lang="zh-CN" altLang="en-US" sz="2000" dirty="0"/>
              <a:t>数字类型即可以保存整数</a:t>
            </a:r>
            <a:r>
              <a:rPr lang="en-US" altLang="zh-CN" sz="2000" dirty="0"/>
              <a:t>,</a:t>
            </a:r>
            <a:r>
              <a:rPr lang="zh-CN" altLang="en-US" sz="2000" dirty="0"/>
              <a:t>也可以保存小数</a:t>
            </a:r>
            <a:r>
              <a:rPr lang="en-US" altLang="zh-CN" sz="2000" dirty="0"/>
              <a:t>(</a:t>
            </a:r>
            <a:r>
              <a:rPr lang="zh-CN" altLang="en-US" sz="2000" dirty="0"/>
              <a:t>浮点数</a:t>
            </a:r>
            <a:r>
              <a:rPr lang="en-US" altLang="zh-CN" sz="2000" dirty="0"/>
              <a:t>)</a:t>
            </a:r>
          </a:p>
          <a:p>
            <a:r>
              <a:rPr lang="zh-CN" altLang="en-US" sz="2000" dirty="0"/>
              <a:t>最常见的进制有二进制 </a:t>
            </a:r>
            <a:r>
              <a:rPr lang="en-US" altLang="zh-CN" sz="2000" dirty="0"/>
              <a:t>, </a:t>
            </a:r>
            <a:r>
              <a:rPr lang="zh-CN" altLang="en-US" sz="2000" dirty="0"/>
              <a:t>八进制 </a:t>
            </a:r>
            <a:r>
              <a:rPr lang="en-US" altLang="zh-CN" sz="2000" dirty="0"/>
              <a:t>, </a:t>
            </a:r>
            <a:r>
              <a:rPr lang="zh-CN" altLang="en-US" sz="2000" dirty="0"/>
              <a:t>十进制 </a:t>
            </a:r>
            <a:r>
              <a:rPr lang="en-US" altLang="zh-CN" sz="2000" dirty="0"/>
              <a:t>, </a:t>
            </a:r>
            <a:r>
              <a:rPr lang="zh-CN" altLang="en-US" sz="2000" dirty="0"/>
              <a:t>十六进制 </a:t>
            </a:r>
            <a:r>
              <a:rPr lang="en-US" altLang="zh-CN" sz="2000" dirty="0"/>
              <a:t>.</a:t>
            </a:r>
          </a:p>
          <a:p>
            <a:r>
              <a:rPr lang="zh-CN" altLang="en-US" sz="2000" dirty="0"/>
              <a:t>最大值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Number.MAX_VALUE</a:t>
            </a:r>
            <a:r>
              <a:rPr lang="en-US" altLang="zh-CN" sz="2000" dirty="0"/>
              <a:t> , </a:t>
            </a:r>
            <a:r>
              <a:rPr lang="zh-CN" altLang="en-US" sz="2000" dirty="0"/>
              <a:t>这个值为</a:t>
            </a:r>
            <a:r>
              <a:rPr lang="en-US" altLang="zh-CN" sz="2000" dirty="0"/>
              <a:t>:1.7976931348623157e+308</a:t>
            </a:r>
          </a:p>
          <a:p>
            <a:r>
              <a:rPr lang="zh-CN" altLang="en-US" sz="2000" dirty="0"/>
              <a:t>最小值</a:t>
            </a:r>
            <a:r>
              <a:rPr lang="en-US" altLang="zh-CN" sz="2000" dirty="0"/>
              <a:t>: </a:t>
            </a:r>
            <a:r>
              <a:rPr lang="en-US" altLang="zh-CN" sz="2000" dirty="0" err="1"/>
              <a:t>Number.MIN_VALUE</a:t>
            </a:r>
            <a:r>
              <a:rPr lang="en-US" altLang="zh-CN" sz="2000" dirty="0"/>
              <a:t> , </a:t>
            </a:r>
            <a:r>
              <a:rPr lang="zh-CN" altLang="en-US" sz="2000" dirty="0"/>
              <a:t>这个值为</a:t>
            </a:r>
            <a:r>
              <a:rPr lang="en-US" altLang="zh-CN" sz="2000" dirty="0"/>
              <a:t>:5e-32</a:t>
            </a:r>
          </a:p>
          <a:p>
            <a:r>
              <a:rPr lang="en-US" altLang="zh-CN" sz="2000" dirty="0"/>
              <a:t>infinity , </a:t>
            </a:r>
            <a:r>
              <a:rPr lang="zh-CN" altLang="en-US" sz="2000" dirty="0"/>
              <a:t>代表无穷大 </a:t>
            </a:r>
            <a:r>
              <a:rPr lang="en-US" altLang="zh-CN" sz="2000" dirty="0"/>
              <a:t>, </a:t>
            </a:r>
            <a:r>
              <a:rPr lang="zh-CN" altLang="en-US" sz="2000" dirty="0"/>
              <a:t>大于任何数值</a:t>
            </a:r>
          </a:p>
          <a:p>
            <a:r>
              <a:rPr lang="en-US" altLang="zh-CN" sz="2000" dirty="0"/>
              <a:t>-infinity , </a:t>
            </a:r>
            <a:r>
              <a:rPr lang="zh-CN" altLang="en-US" sz="2000" dirty="0"/>
              <a:t>代表无穷小 </a:t>
            </a:r>
            <a:r>
              <a:rPr lang="en-US" altLang="zh-CN" sz="2000" dirty="0"/>
              <a:t>, </a:t>
            </a:r>
            <a:r>
              <a:rPr lang="zh-CN" altLang="en-US" sz="2000" dirty="0"/>
              <a:t>小于任何数值</a:t>
            </a:r>
          </a:p>
          <a:p>
            <a:r>
              <a:rPr lang="en-US" altLang="zh-CN" sz="2000" dirty="0" err="1"/>
              <a:t>NaN</a:t>
            </a:r>
            <a:r>
              <a:rPr lang="en-US" altLang="zh-CN" sz="2000" dirty="0"/>
              <a:t> ,Not a Number , </a:t>
            </a:r>
            <a:r>
              <a:rPr lang="zh-CN" altLang="en-US" sz="2000" dirty="0"/>
              <a:t>代表一个非数值</a:t>
            </a:r>
            <a:endParaRPr lang="en-US" altLang="zh-CN" sz="2000" dirty="0"/>
          </a:p>
          <a:p>
            <a:r>
              <a:rPr lang="en-US" altLang="zh-CN" sz="2000" dirty="0" err="1"/>
              <a:t>isNaN</a:t>
            </a:r>
            <a:r>
              <a:rPr lang="zh-CN" altLang="en-US" sz="2000" dirty="0"/>
              <a:t>可以用来判断一个变量是否为非数字的类型，返回 </a:t>
            </a:r>
            <a:r>
              <a:rPr lang="en-US" altLang="zh-CN" sz="2000" dirty="0"/>
              <a:t>true </a:t>
            </a:r>
            <a:r>
              <a:rPr lang="zh-CN" altLang="en-US" sz="2000" dirty="0"/>
              <a:t>或者 </a:t>
            </a:r>
            <a:r>
              <a:rPr lang="en-US" altLang="zh-CN" sz="2000" dirty="0"/>
              <a:t>false</a:t>
            </a:r>
            <a:r>
              <a:rPr lang="zh-CN" altLang="en-US" sz="20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008959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标识符命名规范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变量 </a:t>
            </a:r>
            <a:r>
              <a:rPr lang="en-US" altLang="zh-CN" dirty="0"/>
              <a:t>, </a:t>
            </a:r>
            <a:r>
              <a:rPr lang="zh-CN" altLang="en-US" dirty="0"/>
              <a:t>函数的命名 必须要有意义</a:t>
            </a:r>
          </a:p>
          <a:p>
            <a:r>
              <a:rPr lang="zh-CN" altLang="en-US" dirty="0"/>
              <a:t>变量的名称一般用名词</a:t>
            </a:r>
          </a:p>
          <a:p>
            <a:r>
              <a:rPr lang="zh-CN" altLang="en-US" dirty="0"/>
              <a:t>函数的名称一般用动词</a:t>
            </a:r>
            <a:endParaRPr lang="en-US" altLang="zh-CN" dirty="0"/>
          </a:p>
          <a:p>
            <a:r>
              <a:rPr lang="zh-CN" altLang="en-US" dirty="0"/>
              <a:t>操作符规范</a:t>
            </a:r>
            <a:endParaRPr lang="en-US" altLang="zh-CN" dirty="0"/>
          </a:p>
          <a:p>
            <a:pPr lvl="1"/>
            <a:r>
              <a:rPr lang="zh-CN" altLang="en-US" dirty="0"/>
              <a:t>操作符的左右两侧各保留一个空格</a:t>
            </a:r>
            <a:endParaRPr lang="en-US" altLang="zh-CN" dirty="0"/>
          </a:p>
          <a:p>
            <a:r>
              <a:rPr lang="zh-CN" altLang="en-US" dirty="0"/>
              <a:t>单行注释规范</a:t>
            </a:r>
            <a:endParaRPr lang="en-US" altLang="zh-CN" dirty="0"/>
          </a:p>
          <a:p>
            <a:pPr lvl="1"/>
            <a:r>
              <a:rPr lang="en-US" altLang="zh-CN" dirty="0"/>
              <a:t>// </a:t>
            </a:r>
            <a:r>
              <a:rPr lang="zh-CN" altLang="en-US" dirty="0"/>
              <a:t>单行注释的前面注意有个空格</a:t>
            </a:r>
            <a:endParaRPr lang="en-US" altLang="zh-CN" dirty="0"/>
          </a:p>
          <a:p>
            <a:r>
              <a:rPr lang="zh-CN" altLang="en-US" dirty="0"/>
              <a:t>其他规范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F42F3-7859-CB07-C3B6-09699695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33" y="2053390"/>
            <a:ext cx="5280967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62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数组可以把一组相关的数据一起存放 </a:t>
            </a:r>
            <a:r>
              <a:rPr lang="en-US" altLang="zh-CN" dirty="0"/>
              <a:t>, </a:t>
            </a:r>
            <a:r>
              <a:rPr lang="zh-CN" altLang="en-US" dirty="0"/>
              <a:t>并提供方便的访问</a:t>
            </a:r>
            <a:r>
              <a:rPr lang="en-US" altLang="zh-CN" dirty="0"/>
              <a:t>(</a:t>
            </a:r>
            <a:r>
              <a:rPr lang="zh-CN" altLang="en-US" dirty="0"/>
              <a:t>获取</a:t>
            </a:r>
            <a:r>
              <a:rPr lang="en-US" altLang="zh-CN" dirty="0"/>
              <a:t>) </a:t>
            </a:r>
            <a:r>
              <a:rPr lang="zh-CN" altLang="en-US" dirty="0"/>
              <a:t>方式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数组是一组数据的集合 </a:t>
            </a:r>
            <a:r>
              <a:rPr lang="en-US" altLang="zh-CN" dirty="0"/>
              <a:t>, </a:t>
            </a:r>
            <a:r>
              <a:rPr lang="zh-CN" altLang="en-US" dirty="0"/>
              <a:t>其中的每个数据被称为元素 </a:t>
            </a:r>
            <a:r>
              <a:rPr lang="en-US" altLang="zh-CN" dirty="0"/>
              <a:t>, </a:t>
            </a:r>
            <a:r>
              <a:rPr lang="zh-CN" altLang="en-US" dirty="0"/>
              <a:t>在数组中可以存放任意类型的元素 </a:t>
            </a:r>
            <a:r>
              <a:rPr lang="en-US" altLang="zh-CN" dirty="0"/>
              <a:t>. </a:t>
            </a:r>
            <a:r>
              <a:rPr lang="zh-CN" altLang="en-US" dirty="0"/>
              <a:t>数组是一种将一组数据存储在单个变量名下的优雅方式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数组 </a:t>
            </a:r>
            <a:r>
              <a:rPr lang="en-US" altLang="zh-CN" dirty="0"/>
              <a:t>= Java</a:t>
            </a:r>
            <a:r>
              <a:rPr lang="zh-CN" altLang="en-US" dirty="0"/>
              <a:t>中的数组 </a:t>
            </a:r>
            <a:r>
              <a:rPr lang="en-US" altLang="zh-CN" dirty="0"/>
              <a:t>+ </a:t>
            </a:r>
            <a:r>
              <a:rPr lang="zh-CN" altLang="en-US" dirty="0"/>
              <a:t>集合</a:t>
            </a:r>
            <a:endParaRPr lang="en-US" altLang="zh-CN" dirty="0"/>
          </a:p>
          <a:p>
            <a:r>
              <a:rPr lang="zh-CN" altLang="en-US" dirty="0"/>
              <a:t>两种方法创建数组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利用</a:t>
            </a:r>
            <a:r>
              <a:rPr lang="en-US" altLang="zh-CN" dirty="0"/>
              <a:t>new</a:t>
            </a:r>
            <a:r>
              <a:rPr lang="zh-CN" altLang="en-US" dirty="0"/>
              <a:t>创建数组  </a:t>
            </a:r>
            <a:r>
              <a:rPr lang="en-US" altLang="zh-CN" dirty="0"/>
              <a:t>var </a:t>
            </a:r>
            <a:r>
              <a:rPr lang="zh-CN" altLang="en-US" dirty="0"/>
              <a:t>数组名 </a:t>
            </a:r>
            <a:r>
              <a:rPr lang="en-US" altLang="zh-CN" dirty="0"/>
              <a:t>= new Array();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利用数组字面量创建数组</a:t>
            </a:r>
            <a:r>
              <a:rPr lang="en-US" altLang="zh-CN" dirty="0"/>
              <a:t>(</a:t>
            </a:r>
            <a:r>
              <a:rPr lang="zh-CN" altLang="en-US" dirty="0"/>
              <a:t>用的最多</a:t>
            </a:r>
            <a:r>
              <a:rPr lang="en-US" altLang="zh-CN" dirty="0"/>
              <a:t>) var </a:t>
            </a:r>
            <a:r>
              <a:rPr lang="zh-CN" altLang="en-US" dirty="0"/>
              <a:t>数组名 </a:t>
            </a:r>
            <a:r>
              <a:rPr lang="en-US" altLang="zh-CN" dirty="0"/>
              <a:t>= [];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28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数组中可以存放任意类型的数据</a:t>
            </a:r>
            <a:r>
              <a:rPr lang="en-US" altLang="zh-CN" dirty="0"/>
              <a:t>, </a:t>
            </a:r>
            <a:r>
              <a:rPr lang="zh-CN" altLang="en-US" dirty="0"/>
              <a:t>例如字符串</a:t>
            </a:r>
            <a:r>
              <a:rPr lang="en-US" altLang="zh-CN" dirty="0"/>
              <a:t>, </a:t>
            </a:r>
            <a:r>
              <a:rPr lang="zh-CN" altLang="en-US" dirty="0"/>
              <a:t>数字 </a:t>
            </a:r>
            <a:r>
              <a:rPr lang="en-US" altLang="zh-CN" dirty="0"/>
              <a:t>, </a:t>
            </a:r>
            <a:r>
              <a:rPr lang="zh-CN" altLang="en-US" dirty="0"/>
              <a:t>布尔值 等</a:t>
            </a:r>
            <a:endParaRPr lang="en-US" altLang="zh-CN" dirty="0"/>
          </a:p>
          <a:p>
            <a:r>
              <a:rPr lang="zh-CN" altLang="en-US" dirty="0"/>
              <a:t>索引</a:t>
            </a:r>
            <a:r>
              <a:rPr lang="en-US" altLang="zh-CN" dirty="0"/>
              <a:t>(</a:t>
            </a:r>
            <a:r>
              <a:rPr lang="zh-CN" altLang="en-US" dirty="0"/>
              <a:t>下标</a:t>
            </a:r>
            <a:r>
              <a:rPr lang="en-US" altLang="zh-CN" dirty="0"/>
              <a:t>) : </a:t>
            </a:r>
            <a:r>
              <a:rPr lang="zh-CN" altLang="en-US" dirty="0"/>
              <a:t>用来访问数组元素的序号 </a:t>
            </a:r>
            <a:r>
              <a:rPr lang="en-US" altLang="zh-CN" dirty="0"/>
              <a:t>(</a:t>
            </a:r>
            <a:r>
              <a:rPr lang="zh-CN" altLang="en-US" dirty="0"/>
              <a:t>数组下标从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数组可以通过索引来访问</a:t>
            </a:r>
            <a:r>
              <a:rPr lang="en-US" altLang="zh-CN" dirty="0"/>
              <a:t>, </a:t>
            </a:r>
            <a:r>
              <a:rPr lang="zh-CN" altLang="en-US" dirty="0"/>
              <a:t>设置 </a:t>
            </a:r>
            <a:r>
              <a:rPr lang="en-US" altLang="zh-CN" dirty="0"/>
              <a:t>, </a:t>
            </a:r>
            <a:r>
              <a:rPr lang="zh-CN" altLang="en-US" dirty="0"/>
              <a:t>修改对应的数组元素</a:t>
            </a:r>
            <a:r>
              <a:rPr lang="en-US" altLang="zh-CN" dirty="0"/>
              <a:t>, </a:t>
            </a:r>
            <a:r>
              <a:rPr lang="zh-CN" altLang="en-US" dirty="0"/>
              <a:t>可以通过</a:t>
            </a:r>
            <a:r>
              <a:rPr lang="en-US" altLang="zh-CN" dirty="0"/>
              <a:t>`</a:t>
            </a:r>
            <a:r>
              <a:rPr lang="zh-CN" altLang="en-US" dirty="0"/>
              <a:t>数组名</a:t>
            </a:r>
            <a:r>
              <a:rPr lang="en-US" altLang="zh-CN" dirty="0"/>
              <a:t>[</a:t>
            </a:r>
            <a:r>
              <a:rPr lang="zh-CN" altLang="en-US" dirty="0"/>
              <a:t>索引</a:t>
            </a:r>
            <a:r>
              <a:rPr lang="en-US" altLang="zh-CN" dirty="0"/>
              <a:t>]`</a:t>
            </a:r>
            <a:r>
              <a:rPr lang="zh-CN" altLang="en-US" dirty="0"/>
              <a:t>的形式来获取数组中的元素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注意 </a:t>
            </a:r>
            <a:r>
              <a:rPr lang="en-US" altLang="zh-CN" dirty="0"/>
              <a:t>:</a:t>
            </a:r>
            <a:r>
              <a:rPr lang="zh-CN" altLang="en-US" dirty="0"/>
              <a:t>如果访问时数组没有和索引值对应的元素，则得到的值是</a:t>
            </a:r>
            <a:r>
              <a:rPr lang="en-US" altLang="zh-CN" dirty="0"/>
              <a:t>undefined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506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把数组中的每个元素从头到尾都访问一次（类似学生的点名），可以通过 </a:t>
            </a:r>
            <a:r>
              <a:rPr lang="en-US" altLang="zh-CN" dirty="0"/>
              <a:t>for </a:t>
            </a:r>
            <a:r>
              <a:rPr lang="zh-CN" altLang="en-US" dirty="0"/>
              <a:t>循环索引遍历数组中的每一项</a:t>
            </a:r>
            <a:endParaRPr lang="en-US" altLang="zh-CN" dirty="0"/>
          </a:p>
          <a:p>
            <a:r>
              <a:rPr lang="zh-CN" altLang="en-US" dirty="0"/>
              <a:t>数组的长度：默认情况下表示数组中元素的个数</a:t>
            </a:r>
          </a:p>
          <a:p>
            <a:r>
              <a:rPr lang="zh-CN" altLang="en-US" dirty="0"/>
              <a:t>使用“</a:t>
            </a:r>
            <a:r>
              <a:rPr lang="en-US" altLang="zh-CN" dirty="0"/>
              <a:t>`</a:t>
            </a:r>
            <a:r>
              <a:rPr lang="zh-CN" altLang="en-US" dirty="0"/>
              <a:t>数组名</a:t>
            </a:r>
            <a:r>
              <a:rPr lang="en-US" altLang="zh-CN" dirty="0"/>
              <a:t>.length`”</a:t>
            </a:r>
            <a:r>
              <a:rPr lang="zh-CN" altLang="en-US" dirty="0"/>
              <a:t>可以访问数组元素的数量（数组长度）。</a:t>
            </a:r>
          </a:p>
        </p:txBody>
      </p:sp>
    </p:spTree>
    <p:extLst>
      <p:ext uri="{BB962C8B-B14F-4D97-AF65-F5344CB8AC3E}">
        <p14:creationId xmlns:p14="http://schemas.microsoft.com/office/powerpoint/2010/main" val="662906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数组中新增元素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数组中可以通过以下方式在数组的末尾插入新元素：</a:t>
            </a:r>
          </a:p>
          <a:p>
            <a:r>
              <a:rPr lang="zh-CN" altLang="en-US" dirty="0"/>
              <a:t>数组</a:t>
            </a:r>
            <a:r>
              <a:rPr lang="en-US" altLang="zh-CN" dirty="0"/>
              <a:t>[ </a:t>
            </a:r>
            <a:r>
              <a:rPr lang="zh-CN" altLang="en-US" dirty="0"/>
              <a:t>数组</a:t>
            </a:r>
            <a:r>
              <a:rPr lang="en-US" altLang="zh-CN" dirty="0"/>
              <a:t>.length ] = </a:t>
            </a:r>
            <a:r>
              <a:rPr lang="zh-CN" altLang="en-US" dirty="0"/>
              <a:t>新数据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04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数组经典算法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在数组中查找目标数据</a:t>
            </a:r>
            <a:r>
              <a:rPr lang="en-US" altLang="zh-CN" dirty="0"/>
              <a:t>(</a:t>
            </a:r>
            <a:r>
              <a:rPr lang="zh-CN" altLang="en-US" dirty="0"/>
              <a:t>最大数</a:t>
            </a:r>
            <a:r>
              <a:rPr lang="en-US" altLang="zh-CN" dirty="0"/>
              <a:t>, </a:t>
            </a:r>
            <a:r>
              <a:rPr lang="zh-CN" altLang="en-US" dirty="0"/>
              <a:t>最小数</a:t>
            </a:r>
            <a:r>
              <a:rPr lang="en-US" altLang="zh-CN" dirty="0"/>
              <a:t>, </a:t>
            </a:r>
            <a:r>
              <a:rPr lang="zh-CN" altLang="en-US" dirty="0"/>
              <a:t>指定数据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将无序的数组进行排序</a:t>
            </a:r>
            <a:r>
              <a:rPr lang="en-US" altLang="zh-CN" dirty="0"/>
              <a:t>(</a:t>
            </a:r>
            <a:r>
              <a:rPr lang="zh-CN" altLang="en-US" dirty="0"/>
              <a:t>升序 </a:t>
            </a:r>
            <a:r>
              <a:rPr lang="en-US" altLang="zh-CN" dirty="0"/>
              <a:t>, </a:t>
            </a:r>
            <a:r>
              <a:rPr lang="zh-CN" altLang="en-US" dirty="0"/>
              <a:t>降序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线性查找</a:t>
            </a:r>
            <a:r>
              <a:rPr lang="en-US" altLang="zh-CN" dirty="0"/>
              <a:t>(</a:t>
            </a:r>
            <a:r>
              <a:rPr lang="zh-CN" altLang="en-US" dirty="0"/>
              <a:t>无序数组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折半查找</a:t>
            </a:r>
            <a:r>
              <a:rPr lang="en-US" altLang="zh-CN" dirty="0"/>
              <a:t>(</a:t>
            </a:r>
            <a:r>
              <a:rPr lang="zh-CN" altLang="en-US" dirty="0"/>
              <a:t>有序数组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094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push</a:t>
            </a:r>
            <a:r>
              <a:rPr lang="zh-CN" altLang="en-US" dirty="0"/>
              <a:t>在数组的末尾插入元素，</a:t>
            </a:r>
            <a:r>
              <a:rPr lang="en-US" altLang="zh-CN" dirty="0"/>
              <a:t>pop</a:t>
            </a:r>
            <a:r>
              <a:rPr lang="zh-CN" altLang="en-US" dirty="0"/>
              <a:t>弹出数组末尾的元素</a:t>
            </a:r>
            <a:endParaRPr lang="en-US" altLang="zh-CN" dirty="0"/>
          </a:p>
          <a:p>
            <a:r>
              <a:rPr lang="en-US" altLang="zh-CN" dirty="0"/>
              <a:t>shift </a:t>
            </a:r>
            <a:r>
              <a:rPr lang="zh-CN" altLang="en-US" dirty="0"/>
              <a:t>删除数组开头的元素 </a:t>
            </a:r>
            <a:r>
              <a:rPr lang="en-US" altLang="zh-CN" dirty="0"/>
              <a:t>unshift </a:t>
            </a:r>
            <a:r>
              <a:rPr lang="zh-CN" altLang="en-US" dirty="0"/>
              <a:t>在数组的开头添加元素</a:t>
            </a:r>
            <a:endParaRPr lang="en-US" altLang="zh-CN" dirty="0"/>
          </a:p>
          <a:p>
            <a:r>
              <a:rPr lang="en-US" altLang="zh-CN" dirty="0"/>
              <a:t> splice(start):</a:t>
            </a:r>
            <a:r>
              <a:rPr lang="zh-CN" altLang="en-US" dirty="0"/>
              <a:t>删除下标从</a:t>
            </a:r>
            <a:r>
              <a:rPr lang="en-US" altLang="zh-CN" dirty="0"/>
              <a:t>start</a:t>
            </a:r>
            <a:r>
              <a:rPr lang="zh-CN" altLang="en-US" dirty="0"/>
              <a:t>开始的所有元素</a:t>
            </a:r>
          </a:p>
          <a:p>
            <a:r>
              <a:rPr lang="en-US" altLang="zh-CN" dirty="0"/>
              <a:t>splice(</a:t>
            </a:r>
            <a:r>
              <a:rPr lang="en-US" altLang="zh-CN" dirty="0" err="1"/>
              <a:t>start,count</a:t>
            </a:r>
            <a:r>
              <a:rPr lang="en-US" altLang="zh-CN" dirty="0"/>
              <a:t>):</a:t>
            </a:r>
            <a:r>
              <a:rPr lang="zh-CN" altLang="en-US" dirty="0"/>
              <a:t>删除下标从</a:t>
            </a:r>
            <a:r>
              <a:rPr lang="en-US" altLang="zh-CN" dirty="0"/>
              <a:t>start</a:t>
            </a:r>
            <a:r>
              <a:rPr lang="zh-CN" altLang="en-US" dirty="0"/>
              <a:t>开始的</a:t>
            </a:r>
            <a:r>
              <a:rPr lang="en-US" altLang="zh-CN" dirty="0"/>
              <a:t>count</a:t>
            </a:r>
            <a:r>
              <a:rPr lang="zh-CN" altLang="en-US" dirty="0"/>
              <a:t>个元素，如果个数不够</a:t>
            </a:r>
            <a:r>
              <a:rPr lang="en-US" altLang="zh-CN" dirty="0"/>
              <a:t>count</a:t>
            </a:r>
            <a:r>
              <a:rPr lang="zh-CN" altLang="en-US" dirty="0"/>
              <a:t>个，删除所有元素，不会报错</a:t>
            </a:r>
          </a:p>
          <a:p>
            <a:r>
              <a:rPr lang="en-US" altLang="zh-CN" dirty="0"/>
              <a:t>splice(</a:t>
            </a:r>
            <a:r>
              <a:rPr lang="en-US" altLang="zh-CN" dirty="0" err="1"/>
              <a:t>start,count,newEle</a:t>
            </a:r>
            <a:r>
              <a:rPr lang="en-US" altLang="zh-CN" dirty="0"/>
              <a:t>):</a:t>
            </a:r>
            <a:r>
              <a:rPr lang="zh-CN" altLang="en-US" dirty="0"/>
              <a:t>将</a:t>
            </a:r>
            <a:r>
              <a:rPr lang="en-US" altLang="zh-CN" dirty="0"/>
              <a:t>start</a:t>
            </a:r>
            <a:r>
              <a:rPr lang="zh-CN" altLang="en-US" dirty="0"/>
              <a:t>开始的</a:t>
            </a:r>
            <a:r>
              <a:rPr lang="en-US" altLang="zh-CN" dirty="0"/>
              <a:t>count</a:t>
            </a:r>
            <a:r>
              <a:rPr lang="zh-CN" altLang="en-US" dirty="0"/>
              <a:t>个元素替换成</a:t>
            </a:r>
            <a:r>
              <a:rPr lang="en-US" altLang="zh-CN" dirty="0" err="1"/>
              <a:t>newEle</a:t>
            </a:r>
            <a:r>
              <a:rPr lang="zh-CN" altLang="en-US" dirty="0"/>
              <a:t>元素，如果</a:t>
            </a:r>
            <a:r>
              <a:rPr lang="en-US" altLang="zh-CN" dirty="0"/>
              <a:t>start</a:t>
            </a:r>
            <a:r>
              <a:rPr lang="zh-CN" altLang="en-US" dirty="0"/>
              <a:t>不是合法的下标，效果就是新增</a:t>
            </a:r>
            <a:endParaRPr lang="en-US" altLang="zh-CN" dirty="0"/>
          </a:p>
          <a:p>
            <a:r>
              <a:rPr lang="en-US" altLang="zh-CN" dirty="0" err="1"/>
              <a:t>concat</a:t>
            </a:r>
            <a:r>
              <a:rPr lang="en-US" altLang="zh-CN" dirty="0"/>
              <a:t> </a:t>
            </a:r>
            <a:r>
              <a:rPr lang="zh-CN" altLang="en-US" dirty="0"/>
              <a:t>将多个数组拼接成一个大数组，如果没有参数，则是复制数组</a:t>
            </a:r>
          </a:p>
        </p:txBody>
      </p:sp>
    </p:spTree>
    <p:extLst>
      <p:ext uri="{BB962C8B-B14F-4D97-AF65-F5344CB8AC3E}">
        <p14:creationId xmlns:p14="http://schemas.microsoft.com/office/powerpoint/2010/main" val="3053312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758"/>
            <a:ext cx="10515600" cy="5888205"/>
          </a:xfrm>
        </p:spPr>
        <p:txBody>
          <a:bodyPr/>
          <a:lstStyle/>
          <a:p>
            <a:r>
              <a:rPr lang="en-US" altLang="zh-CN" dirty="0"/>
              <a:t>sort </a:t>
            </a:r>
            <a:r>
              <a:rPr lang="zh-CN" altLang="en-US" dirty="0"/>
              <a:t>数组元素的排序</a:t>
            </a:r>
            <a:endParaRPr lang="en-US" altLang="zh-CN" dirty="0"/>
          </a:p>
          <a:p>
            <a:r>
              <a:rPr lang="en-US" altLang="zh-CN" dirty="0"/>
              <a:t>join </a:t>
            </a:r>
            <a:r>
              <a:rPr lang="zh-CN" altLang="en-US" dirty="0"/>
              <a:t>将数组中的元素拼接成一个字符串</a:t>
            </a:r>
            <a:endParaRPr lang="en-US" altLang="zh-CN" dirty="0"/>
          </a:p>
          <a:p>
            <a:r>
              <a:rPr lang="en-US" altLang="zh-CN" dirty="0"/>
              <a:t>reverse </a:t>
            </a:r>
            <a:r>
              <a:rPr lang="zh-CN" altLang="en-US" dirty="0"/>
              <a:t>将数组逆序</a:t>
            </a:r>
          </a:p>
        </p:txBody>
      </p:sp>
    </p:spTree>
    <p:extLst>
      <p:ext uri="{BB962C8B-B14F-4D97-AF65-F5344CB8AC3E}">
        <p14:creationId xmlns:p14="http://schemas.microsoft.com/office/powerpoint/2010/main" val="409388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函数就是封装一段可以被反复调用执行的代码块 </a:t>
            </a:r>
            <a:r>
              <a:rPr lang="en-US" altLang="zh-CN" dirty="0"/>
              <a:t>, </a:t>
            </a:r>
            <a:r>
              <a:rPr lang="zh-CN" altLang="en-US" dirty="0"/>
              <a:t>通过此代码块可以实现大量代码的重复使用</a:t>
            </a:r>
            <a:endParaRPr lang="en-US" altLang="zh-CN" dirty="0"/>
          </a:p>
          <a:p>
            <a:r>
              <a:rPr lang="zh-CN" altLang="en-US" dirty="0"/>
              <a:t>声明函数</a:t>
            </a:r>
            <a:r>
              <a:rPr lang="en-US" altLang="zh-CN" dirty="0"/>
              <a:t>(</a:t>
            </a:r>
            <a:r>
              <a:rPr lang="zh-CN" altLang="en-US" dirty="0"/>
              <a:t>定义函数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function </a:t>
            </a:r>
            <a:r>
              <a:rPr lang="zh-CN" altLang="en-US" dirty="0"/>
              <a:t>是声明函数的关键字 </a:t>
            </a:r>
            <a:r>
              <a:rPr lang="en-US" altLang="zh-CN" dirty="0"/>
              <a:t>,  </a:t>
            </a:r>
            <a:r>
              <a:rPr lang="zh-CN" altLang="en-US" dirty="0"/>
              <a:t>必须小写</a:t>
            </a:r>
          </a:p>
          <a:p>
            <a:r>
              <a:rPr lang="zh-CN" altLang="en-US" dirty="0"/>
              <a:t>由于函数一般是为了实现某个功能才定义的 </a:t>
            </a:r>
            <a:r>
              <a:rPr lang="en-US" altLang="zh-CN" dirty="0"/>
              <a:t>, </a:t>
            </a:r>
            <a:r>
              <a:rPr lang="zh-CN" altLang="en-US" dirty="0"/>
              <a:t>所以通常我们将函数名命名为动词 </a:t>
            </a:r>
            <a:r>
              <a:rPr lang="en-US" altLang="zh-CN" dirty="0"/>
              <a:t>, </a:t>
            </a:r>
            <a:r>
              <a:rPr lang="zh-CN" altLang="en-US" dirty="0"/>
              <a:t>比如</a:t>
            </a:r>
            <a:r>
              <a:rPr lang="en-US" altLang="zh-CN" dirty="0"/>
              <a:t>`</a:t>
            </a:r>
            <a:r>
              <a:rPr lang="en-US" altLang="zh-CN" dirty="0" err="1"/>
              <a:t>getSum</a:t>
            </a:r>
            <a:r>
              <a:rPr lang="en-US" altLang="zh-CN" dirty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86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调用的时候千万不要忘记添加小括号</a:t>
            </a:r>
          </a:p>
          <a:p>
            <a:r>
              <a:rPr lang="zh-CN" altLang="en-US" dirty="0"/>
              <a:t>口诀：函数不调用，自己不执行</a:t>
            </a:r>
          </a:p>
          <a:p>
            <a:r>
              <a:rPr lang="zh-CN" altLang="en-US" dirty="0"/>
              <a:t>注意：声明函数本身并不会执行代码，只有调用函数时才会执行函数体代码。</a:t>
            </a:r>
          </a:p>
        </p:txBody>
      </p:sp>
    </p:spTree>
    <p:extLst>
      <p:ext uri="{BB962C8B-B14F-4D97-AF65-F5344CB8AC3E}">
        <p14:creationId xmlns:p14="http://schemas.microsoft.com/office/powerpoint/2010/main" val="15306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E082D-E0E4-3851-5CA8-6E49D5BA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 </a:t>
            </a:r>
            <a:r>
              <a:rPr lang="zh-CN" altLang="en-US" dirty="0"/>
              <a:t>字符串型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1E66E-E792-CAFF-9513-A5B2F6BE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字符串型可以是引号中的任意文本，其语法为 双引号 </a:t>
            </a:r>
            <a:r>
              <a:rPr lang="en-US" altLang="zh-CN" sz="2000" dirty="0"/>
              <a:t>"" </a:t>
            </a:r>
            <a:r>
              <a:rPr lang="zh-CN" altLang="en-US" sz="2000" dirty="0"/>
              <a:t>和 单引号</a:t>
            </a:r>
            <a:r>
              <a:rPr lang="en-US" altLang="zh-CN" sz="2000" dirty="0"/>
              <a:t>‘’</a:t>
            </a:r>
          </a:p>
          <a:p>
            <a:r>
              <a:rPr lang="zh-CN" altLang="en-US" sz="2000" dirty="0"/>
              <a:t>因为 </a:t>
            </a:r>
            <a:r>
              <a:rPr lang="en-US" altLang="zh-CN" sz="2000" dirty="0"/>
              <a:t>HTML </a:t>
            </a:r>
            <a:r>
              <a:rPr lang="zh-CN" altLang="en-US" sz="2000" dirty="0"/>
              <a:t>标签里面的属性使用的是双引号，</a:t>
            </a:r>
            <a:r>
              <a:rPr lang="en-US" altLang="zh-CN" sz="2000" dirty="0"/>
              <a:t>JS </a:t>
            </a:r>
            <a:r>
              <a:rPr lang="zh-CN" altLang="en-US" sz="2000" dirty="0"/>
              <a:t>这里我们更推荐使用单引号。</a:t>
            </a:r>
            <a:endParaRPr lang="en-US" altLang="zh-CN" sz="2000" dirty="0"/>
          </a:p>
          <a:p>
            <a:r>
              <a:rPr lang="zh-CN" altLang="en-US" sz="2000" dirty="0"/>
              <a:t>字符串引号嵌套</a:t>
            </a:r>
            <a:endParaRPr lang="en-US" altLang="zh-CN" sz="2000" dirty="0"/>
          </a:p>
          <a:p>
            <a:pPr lvl="1"/>
            <a:r>
              <a:rPr lang="en-US" altLang="zh-CN" sz="2000" dirty="0"/>
              <a:t>JS </a:t>
            </a:r>
            <a:r>
              <a:rPr lang="zh-CN" altLang="en-US" sz="2000" dirty="0"/>
              <a:t>可以用单引号嵌套双引号 ，或者用双引号嵌套单引号 </a:t>
            </a:r>
            <a:r>
              <a:rPr lang="en-US" altLang="zh-CN" sz="2000" dirty="0"/>
              <a:t>(</a:t>
            </a:r>
            <a:r>
              <a:rPr lang="zh-CN" altLang="en-US" sz="2000" dirty="0"/>
              <a:t>外双内单，外单内双</a:t>
            </a:r>
            <a:r>
              <a:rPr lang="en-US" altLang="zh-CN" sz="2000" dirty="0"/>
              <a:t>)</a:t>
            </a:r>
          </a:p>
          <a:p>
            <a:r>
              <a:rPr lang="zh-CN" altLang="en-US" sz="2000" dirty="0"/>
              <a:t>字符串拼接</a:t>
            </a:r>
          </a:p>
          <a:p>
            <a:pPr lvl="1"/>
            <a:r>
              <a:rPr lang="zh-CN" altLang="en-US" sz="2000" dirty="0"/>
              <a:t>多个字符串之间可以使用 </a:t>
            </a:r>
            <a:r>
              <a:rPr lang="en-US" altLang="zh-CN" sz="2000" dirty="0"/>
              <a:t>+ </a:t>
            </a:r>
            <a:r>
              <a:rPr lang="zh-CN" altLang="en-US" sz="2000" dirty="0"/>
              <a:t>进行拼接，其拼接方式为 字符串 </a:t>
            </a:r>
            <a:r>
              <a:rPr lang="en-US" altLang="zh-CN" sz="2000" dirty="0"/>
              <a:t>+ </a:t>
            </a:r>
            <a:r>
              <a:rPr lang="zh-CN" altLang="en-US" sz="2000" dirty="0"/>
              <a:t>任何类型 </a:t>
            </a:r>
            <a:r>
              <a:rPr lang="en-US" altLang="zh-CN" sz="2000" dirty="0"/>
              <a:t>= </a:t>
            </a:r>
            <a:r>
              <a:rPr lang="zh-CN" altLang="en-US" sz="2000" dirty="0"/>
              <a:t>拼接之后的新字符串</a:t>
            </a:r>
          </a:p>
          <a:p>
            <a:pPr lvl="1"/>
            <a:r>
              <a:rPr lang="zh-CN" altLang="en-US" sz="2000" dirty="0"/>
              <a:t>拼接前会把与字符串相加的任何类型转成字符串，再拼接成一个新的字符串</a:t>
            </a:r>
            <a:endParaRPr lang="en-US" altLang="zh-CN" sz="2000" dirty="0"/>
          </a:p>
          <a:p>
            <a:r>
              <a:rPr lang="zh-CN" altLang="en-US" sz="2000" dirty="0"/>
              <a:t>字符串转义符</a:t>
            </a:r>
            <a:endParaRPr lang="en-US" altLang="zh-CN" sz="2000" dirty="0"/>
          </a:p>
          <a:p>
            <a:pPr lvl="1"/>
            <a:r>
              <a:rPr lang="zh-CN" altLang="en-US" sz="2000" dirty="0"/>
              <a:t>类似</a:t>
            </a:r>
            <a:r>
              <a:rPr lang="en-US" altLang="zh-CN" sz="2000" dirty="0"/>
              <a:t>HTML</a:t>
            </a:r>
            <a:r>
              <a:rPr lang="zh-CN" altLang="en-US" sz="2000" dirty="0"/>
              <a:t>里面的特殊字符，字符串中也有特殊字符，我们称之为转义符。转义符都是 </a:t>
            </a:r>
            <a:r>
              <a:rPr lang="en-US" altLang="zh-CN" sz="2000" dirty="0"/>
              <a:t>\ </a:t>
            </a:r>
            <a:r>
              <a:rPr lang="zh-CN" altLang="en-US" sz="2000" dirty="0"/>
              <a:t>开头的，常用的转义符及其说明如下：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2703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函数的封装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函数的封装是把一个或者多个功能通过函数的方式封装起来，对外只提供一个简单的函数接口</a:t>
            </a:r>
          </a:p>
          <a:p>
            <a:r>
              <a:rPr lang="zh-CN" altLang="en-US" dirty="0"/>
              <a:t>简单理解：封装类似于将电脑配件整合组装到机箱中 </a:t>
            </a:r>
            <a:r>
              <a:rPr lang="en-US" altLang="zh-CN" dirty="0"/>
              <a:t>( </a:t>
            </a:r>
            <a:r>
              <a:rPr lang="zh-CN" altLang="en-US" dirty="0"/>
              <a:t>类似快递打包）</a:t>
            </a:r>
          </a:p>
          <a:p>
            <a:r>
              <a:rPr lang="zh-CN" altLang="en-US" dirty="0"/>
              <a:t>函数的封装是把一个或者多个功能通过函数的方式封装起来，对外只提供一个简单的函数接口</a:t>
            </a:r>
          </a:p>
          <a:p>
            <a:r>
              <a:rPr lang="zh-CN" altLang="en-US" dirty="0"/>
              <a:t>简单理解：封装类似于将电脑配件整合组装到机箱中 </a:t>
            </a:r>
            <a:r>
              <a:rPr lang="en-US" altLang="zh-CN" dirty="0"/>
              <a:t>( </a:t>
            </a:r>
            <a:r>
              <a:rPr lang="zh-CN" altLang="en-US" dirty="0"/>
              <a:t>类似快递打包）</a:t>
            </a:r>
          </a:p>
        </p:txBody>
      </p:sp>
    </p:spTree>
    <p:extLst>
      <p:ext uri="{BB962C8B-B14F-4D97-AF65-F5344CB8AC3E}">
        <p14:creationId xmlns:p14="http://schemas.microsoft.com/office/powerpoint/2010/main" val="299538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函数参数语法：</a:t>
            </a:r>
          </a:p>
          <a:p>
            <a:r>
              <a:rPr lang="zh-CN" altLang="en-US" dirty="0"/>
              <a:t>形参：函数定义时设置接收调用时传入</a:t>
            </a:r>
          </a:p>
          <a:p>
            <a:r>
              <a:rPr lang="zh-CN" altLang="en-US" dirty="0"/>
              <a:t>实参：函数调用时传入小括号内的真实数据</a:t>
            </a:r>
            <a:endParaRPr lang="en-US" altLang="zh-CN" dirty="0"/>
          </a:p>
          <a:p>
            <a:r>
              <a:rPr lang="zh-CN" altLang="en-US" dirty="0"/>
              <a:t>参数的作用 </a:t>
            </a:r>
            <a:r>
              <a:rPr lang="en-US" altLang="zh-CN" dirty="0"/>
              <a:t>: </a:t>
            </a:r>
            <a:r>
              <a:rPr lang="zh-CN" altLang="en-US" dirty="0"/>
              <a:t>在函数内部某些值不能固定，我们可以通过参数在调用函数时传递不同的值进去。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调用的时候实参值是传递给形参的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形参简单理解为：不用声明的变量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实参和形参的多个参数之间用逗号（</a:t>
            </a:r>
            <a:r>
              <a:rPr lang="en-US" altLang="zh-CN" dirty="0"/>
              <a:t>,</a:t>
            </a:r>
            <a:r>
              <a:rPr lang="zh-CN" altLang="en-US" dirty="0"/>
              <a:t>）分隔</a:t>
            </a:r>
          </a:p>
        </p:txBody>
      </p:sp>
    </p:spTree>
    <p:extLst>
      <p:ext uri="{BB962C8B-B14F-4D97-AF65-F5344CB8AC3E}">
        <p14:creationId xmlns:p14="http://schemas.microsoft.com/office/powerpoint/2010/main" val="3630894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函数形参和实参数量不匹配时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ACA1C39-5FBF-B6B0-E702-0A6922241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840086"/>
              </p:ext>
            </p:extLst>
          </p:nvPr>
        </p:nvGraphicFramePr>
        <p:xfrm>
          <a:off x="838200" y="1411704"/>
          <a:ext cx="10515599" cy="343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67525" imgH="1390650" progId="Paint.Picture">
                  <p:embed/>
                </p:oleObj>
              </mc:Choice>
              <mc:Fallback>
                <p:oleObj r:id="rId2" imgW="6867525" imgH="139065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11704"/>
                        <a:ext cx="10515599" cy="343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1F92714-41D3-797E-5B59-9338ADCD3612}"/>
              </a:ext>
            </a:extLst>
          </p:cNvPr>
          <p:cNvSpPr txBox="1"/>
          <p:nvPr/>
        </p:nvSpPr>
        <p:spPr>
          <a:xfrm>
            <a:off x="838200" y="5261630"/>
            <a:ext cx="8667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注意：在</a:t>
            </a:r>
            <a:r>
              <a:rPr lang="en-US" altLang="zh-CN" sz="2800" b="1" dirty="0"/>
              <a:t>JavaScript</a:t>
            </a:r>
            <a:r>
              <a:rPr lang="zh-CN" altLang="en-US" sz="2800" b="1" dirty="0"/>
              <a:t>中，形参的默认值是</a:t>
            </a:r>
            <a:r>
              <a:rPr lang="en-US" altLang="zh-CN" sz="2800" b="1" dirty="0"/>
              <a:t>undefined</a:t>
            </a:r>
            <a:r>
              <a:rPr lang="zh-CN" altLang="en-US" sz="28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9676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函数的返回值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return </a:t>
            </a:r>
            <a:r>
              <a:rPr lang="zh-CN" altLang="en-US" dirty="0"/>
              <a:t>语句</a:t>
            </a:r>
          </a:p>
          <a:p>
            <a:r>
              <a:rPr lang="zh-CN" altLang="en-US" dirty="0"/>
              <a:t>返回值：函数调用整体代表的数据；函数执行完成后可以通过</a:t>
            </a:r>
            <a:r>
              <a:rPr lang="en-US" altLang="zh-CN" dirty="0"/>
              <a:t>return</a:t>
            </a:r>
            <a:r>
              <a:rPr lang="zh-CN" altLang="en-US" dirty="0"/>
              <a:t>语句将指定数据返回 。</a:t>
            </a:r>
            <a:endParaRPr lang="en-US" altLang="zh-CN" dirty="0"/>
          </a:p>
          <a:p>
            <a:r>
              <a:rPr lang="zh-CN" altLang="en-US" dirty="0"/>
              <a:t>在使用 </a:t>
            </a:r>
            <a:r>
              <a:rPr lang="en-US" altLang="zh-CN" dirty="0"/>
              <a:t>return </a:t>
            </a:r>
            <a:r>
              <a:rPr lang="zh-CN" altLang="en-US" dirty="0"/>
              <a:t>语句时，函数会停止执行，并返回指定的值</a:t>
            </a:r>
          </a:p>
          <a:p>
            <a:r>
              <a:rPr lang="zh-CN" altLang="en-US" dirty="0"/>
              <a:t>如果函数没有 </a:t>
            </a:r>
            <a:r>
              <a:rPr lang="en-US" altLang="zh-CN" dirty="0"/>
              <a:t>return </a:t>
            </a:r>
            <a:r>
              <a:rPr lang="zh-CN" altLang="en-US" dirty="0"/>
              <a:t>，返回的值是 </a:t>
            </a:r>
            <a:r>
              <a:rPr lang="en-US" altLang="zh-CN" dirty="0"/>
              <a:t>undefined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0890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 ,continue ,return 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`break` </a:t>
            </a:r>
            <a:r>
              <a:rPr lang="zh-CN" altLang="en-US" dirty="0"/>
              <a:t>：结束当前的循环体（如 </a:t>
            </a:r>
            <a:r>
              <a:rPr lang="en-US" altLang="zh-CN" dirty="0"/>
              <a:t>for</a:t>
            </a:r>
            <a:r>
              <a:rPr lang="zh-CN" altLang="en-US" dirty="0"/>
              <a:t>、</a:t>
            </a:r>
            <a:r>
              <a:rPr lang="en-US" altLang="zh-CN" dirty="0"/>
              <a:t>while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`continue` </a:t>
            </a:r>
            <a:r>
              <a:rPr lang="zh-CN" altLang="en-US" dirty="0"/>
              <a:t>：跳出本次循环，继续执行下次循环（如 </a:t>
            </a:r>
            <a:r>
              <a:rPr lang="en-US" altLang="zh-CN" dirty="0"/>
              <a:t>for</a:t>
            </a:r>
            <a:r>
              <a:rPr lang="zh-CN" altLang="en-US" dirty="0"/>
              <a:t>、</a:t>
            </a:r>
            <a:r>
              <a:rPr lang="en-US" altLang="zh-CN" dirty="0"/>
              <a:t>while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`return` </a:t>
            </a:r>
            <a:r>
              <a:rPr lang="zh-CN" altLang="en-US" dirty="0"/>
              <a:t>：不仅可以退出循环，还能够返回 </a:t>
            </a:r>
            <a:r>
              <a:rPr lang="en-US" altLang="zh-CN" dirty="0"/>
              <a:t>return </a:t>
            </a:r>
            <a:r>
              <a:rPr lang="zh-CN" altLang="en-US" dirty="0"/>
              <a:t>语句中的值，同时还可以结束当前的函数体内的代码</a:t>
            </a:r>
          </a:p>
        </p:txBody>
      </p:sp>
    </p:spTree>
    <p:extLst>
      <p:ext uri="{BB962C8B-B14F-4D97-AF65-F5344CB8AC3E}">
        <p14:creationId xmlns:p14="http://schemas.microsoft.com/office/powerpoint/2010/main" val="2898471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arguments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当不确定有多少个参数传递的时候，可以用 </a:t>
            </a:r>
            <a:r>
              <a:rPr lang="en-US" altLang="zh-CN" dirty="0"/>
              <a:t>arguments </a:t>
            </a:r>
            <a:r>
              <a:rPr lang="zh-CN" altLang="en-US" dirty="0"/>
              <a:t>来获取。</a:t>
            </a:r>
            <a:r>
              <a:rPr lang="en-US" altLang="zh-CN" dirty="0"/>
              <a:t>JavaScript </a:t>
            </a:r>
            <a:r>
              <a:rPr lang="zh-CN" altLang="en-US" dirty="0"/>
              <a:t>中，</a:t>
            </a:r>
            <a:r>
              <a:rPr lang="en-US" altLang="zh-CN" dirty="0"/>
              <a:t>arguments</a:t>
            </a:r>
            <a:r>
              <a:rPr lang="zh-CN" altLang="en-US" dirty="0"/>
              <a:t>实际上它是当前函数的一个内置对象。所有函数都内置了一个 </a:t>
            </a:r>
            <a:r>
              <a:rPr lang="en-US" altLang="zh-CN" dirty="0"/>
              <a:t>arguments </a:t>
            </a:r>
            <a:r>
              <a:rPr lang="zh-CN" altLang="en-US" dirty="0"/>
              <a:t>对象，</a:t>
            </a:r>
            <a:r>
              <a:rPr lang="en-US" altLang="zh-CN" dirty="0"/>
              <a:t>arguments </a:t>
            </a:r>
            <a:r>
              <a:rPr lang="zh-CN" altLang="en-US" dirty="0"/>
              <a:t>对象中存储了传递的所有实参。</a:t>
            </a:r>
            <a:r>
              <a:rPr lang="en-US" altLang="zh-CN" dirty="0"/>
              <a:t>arguments</a:t>
            </a:r>
            <a:r>
              <a:rPr lang="zh-CN" altLang="en-US" dirty="0"/>
              <a:t>展示形式是一个伪数组，因此可以进行遍历。</a:t>
            </a:r>
          </a:p>
          <a:p>
            <a:r>
              <a:rPr lang="zh-CN" altLang="en-US" dirty="0"/>
              <a:t>伪数组具有以下特点：</a:t>
            </a:r>
          </a:p>
          <a:p>
            <a:r>
              <a:rPr lang="zh-CN" altLang="en-US" dirty="0"/>
              <a:t>具有 </a:t>
            </a:r>
            <a:r>
              <a:rPr lang="en-US" altLang="zh-CN" dirty="0"/>
              <a:t>`length` </a:t>
            </a:r>
            <a:r>
              <a:rPr lang="zh-CN" altLang="en-US" dirty="0"/>
              <a:t>属性</a:t>
            </a:r>
          </a:p>
          <a:p>
            <a:r>
              <a:rPr lang="zh-CN" altLang="en-US" dirty="0"/>
              <a:t>按索引方式储存数据</a:t>
            </a:r>
          </a:p>
          <a:p>
            <a:r>
              <a:rPr lang="zh-CN" altLang="en-US" dirty="0"/>
              <a:t>不具有数组的 </a:t>
            </a:r>
            <a:r>
              <a:rPr lang="en-US" altLang="zh-CN" dirty="0"/>
              <a:t>`push , pop` </a:t>
            </a:r>
            <a:r>
              <a:rPr lang="zh-CN" altLang="en-US" dirty="0"/>
              <a:t>等方法</a:t>
            </a:r>
          </a:p>
          <a:p>
            <a:r>
              <a:rPr lang="zh-CN" altLang="en-US" dirty="0"/>
              <a:t>注意：在函数内部使用该对象，用此对象获取函数调用时传的实参。</a:t>
            </a:r>
          </a:p>
        </p:txBody>
      </p:sp>
    </p:spTree>
    <p:extLst>
      <p:ext uri="{BB962C8B-B14F-4D97-AF65-F5344CB8AC3E}">
        <p14:creationId xmlns:p14="http://schemas.microsoft.com/office/powerpoint/2010/main" val="1348173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389"/>
            <a:ext cx="10515600" cy="1110748"/>
          </a:xfrm>
        </p:spPr>
        <p:txBody>
          <a:bodyPr/>
          <a:lstStyle/>
          <a:p>
            <a:r>
              <a:rPr lang="zh-CN" altLang="en-US" dirty="0"/>
              <a:t>函数的两种声明方式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684"/>
            <a:ext cx="10515600" cy="5535279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、自定义函数方式</a:t>
            </a:r>
            <a:r>
              <a:rPr lang="en-US" altLang="zh-CN" dirty="0"/>
              <a:t>(</a:t>
            </a:r>
            <a:r>
              <a:rPr lang="zh-CN" altLang="en-US" dirty="0"/>
              <a:t>命名函数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利用函数关键字 </a:t>
            </a:r>
            <a:r>
              <a:rPr lang="en-US" altLang="zh-CN" dirty="0"/>
              <a:t>function </a:t>
            </a:r>
            <a:r>
              <a:rPr lang="zh-CN" altLang="en-US" dirty="0"/>
              <a:t>自定义函数方式</a:t>
            </a:r>
            <a:endParaRPr lang="en-US" altLang="zh-CN" dirty="0"/>
          </a:p>
          <a:p>
            <a:r>
              <a:rPr lang="en-US" altLang="zh-CN" dirty="0"/>
              <a:t>function </a:t>
            </a:r>
            <a:r>
              <a:rPr lang="en-US" altLang="zh-CN" dirty="0" err="1"/>
              <a:t>fn</a:t>
            </a:r>
            <a:r>
              <a:rPr lang="en-US" altLang="zh-CN" dirty="0"/>
              <a:t>() {...} // </a:t>
            </a:r>
            <a:r>
              <a:rPr lang="zh-CN" altLang="en-US" dirty="0"/>
              <a:t>声明定义方式   </a:t>
            </a:r>
          </a:p>
          <a:p>
            <a:r>
              <a:rPr lang="en-US" altLang="zh-CN" dirty="0" err="1"/>
              <a:t>fn</a:t>
            </a:r>
            <a:r>
              <a:rPr lang="en-US" altLang="zh-CN" dirty="0"/>
              <a:t>(); // 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、函数表达式方式</a:t>
            </a:r>
            <a:r>
              <a:rPr lang="en-US" altLang="zh-CN" dirty="0"/>
              <a:t>(</a:t>
            </a:r>
            <a:r>
              <a:rPr lang="zh-CN" altLang="en-US" dirty="0"/>
              <a:t>匿名函数）</a:t>
            </a:r>
          </a:p>
          <a:p>
            <a:r>
              <a:rPr lang="zh-CN" altLang="en-US" dirty="0"/>
              <a:t>利用函数表达式方式的写法如下：</a:t>
            </a:r>
            <a:endParaRPr lang="en-US" altLang="zh-CN" dirty="0"/>
          </a:p>
          <a:p>
            <a:r>
              <a:rPr lang="en-US" altLang="zh-CN" dirty="0"/>
              <a:t>var </a:t>
            </a:r>
            <a:r>
              <a:rPr lang="en-US" altLang="zh-CN" dirty="0" err="1"/>
              <a:t>fn</a:t>
            </a:r>
            <a:r>
              <a:rPr lang="en-US" altLang="zh-CN" dirty="0"/>
              <a:t> = function(){...}</a:t>
            </a:r>
            <a:r>
              <a:rPr lang="zh-CN" altLang="en-US" dirty="0"/>
              <a:t>；</a:t>
            </a:r>
            <a:r>
              <a:rPr lang="en-US" altLang="zh-CN" dirty="0"/>
              <a:t>// </a:t>
            </a:r>
            <a:r>
              <a:rPr lang="zh-CN" altLang="en-US" dirty="0"/>
              <a:t>这是函数表达式写法，匿名函数后面跟分号结束</a:t>
            </a:r>
          </a:p>
          <a:p>
            <a:r>
              <a:rPr lang="en-US" altLang="zh-CN" dirty="0" err="1"/>
              <a:t>fn</a:t>
            </a:r>
            <a:r>
              <a:rPr lang="en-US" altLang="zh-CN" dirty="0"/>
              <a:t>();  // </a:t>
            </a:r>
            <a:r>
              <a:rPr lang="zh-CN" altLang="en-US" dirty="0"/>
              <a:t>调用的方式，函数调用必须写到函数体下面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6AB2C4-69D0-7ADE-3329-F6ECF16ABB95}"/>
              </a:ext>
            </a:extLst>
          </p:cNvPr>
          <p:cNvSpPr txBox="1"/>
          <p:nvPr/>
        </p:nvSpPr>
        <p:spPr>
          <a:xfrm>
            <a:off x="6374552" y="1585845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因为有名字，所以也被称为命名函数</a:t>
            </a:r>
          </a:p>
          <a:p>
            <a:r>
              <a:rPr lang="zh-CN" altLang="en-US" dirty="0"/>
              <a:t>调用函数的代码既可以放到声明函数的前面，</a:t>
            </a:r>
            <a:endParaRPr lang="en-US" altLang="zh-CN" dirty="0"/>
          </a:p>
          <a:p>
            <a:r>
              <a:rPr lang="zh-CN" altLang="en-US" dirty="0"/>
              <a:t>也可以放在声明函数的后面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7CCCF1-69A4-50E8-7DD0-26A9FF143AF7}"/>
              </a:ext>
            </a:extLst>
          </p:cNvPr>
          <p:cNvSpPr txBox="1"/>
          <p:nvPr/>
        </p:nvSpPr>
        <p:spPr>
          <a:xfrm>
            <a:off x="1030705" y="5096197"/>
            <a:ext cx="5706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因为函数没有名字，所以也被称为匿名函数</a:t>
            </a:r>
          </a:p>
          <a:p>
            <a:r>
              <a:rPr lang="zh-CN" altLang="en-US" sz="2000" dirty="0"/>
              <a:t>这个</a:t>
            </a:r>
            <a:r>
              <a:rPr lang="en-US" altLang="zh-CN" sz="2000" dirty="0"/>
              <a:t>`</a:t>
            </a:r>
            <a:r>
              <a:rPr lang="en-US" altLang="zh-CN" sz="2000" dirty="0" err="1"/>
              <a:t>fn</a:t>
            </a:r>
            <a:r>
              <a:rPr lang="en-US" altLang="zh-CN" sz="2000" dirty="0"/>
              <a:t>` </a:t>
            </a:r>
            <a:r>
              <a:rPr lang="zh-CN" altLang="en-US" sz="2000" dirty="0"/>
              <a:t>里面存储的是一个函数  </a:t>
            </a:r>
          </a:p>
          <a:p>
            <a:r>
              <a:rPr lang="zh-CN" altLang="en-US" sz="2000" dirty="0"/>
              <a:t>函数表达式方式原理跟声明变量方式是一致的</a:t>
            </a:r>
          </a:p>
          <a:p>
            <a:r>
              <a:rPr lang="zh-CN" altLang="en-US" sz="2000" dirty="0"/>
              <a:t>函数调用的代码必须写到函数体后面</a:t>
            </a:r>
          </a:p>
        </p:txBody>
      </p:sp>
    </p:spTree>
    <p:extLst>
      <p:ext uri="{BB962C8B-B14F-4D97-AF65-F5344CB8AC3E}">
        <p14:creationId xmlns:p14="http://schemas.microsoft.com/office/powerpoint/2010/main" val="1826748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通常来讲 </a:t>
            </a:r>
            <a:r>
              <a:rPr lang="en-US" altLang="zh-CN" dirty="0"/>
              <a:t>, </a:t>
            </a:r>
            <a:r>
              <a:rPr lang="zh-CN" altLang="en-US" dirty="0"/>
              <a:t>一段程序代码中所用到的名字并不总是有效和可用的 </a:t>
            </a:r>
            <a:r>
              <a:rPr lang="en-US" altLang="zh-CN" dirty="0"/>
              <a:t>, </a:t>
            </a:r>
            <a:r>
              <a:rPr lang="zh-CN" altLang="en-US" dirty="0"/>
              <a:t>而限定这个名字的可用性的代码范围就是这个名字的作用域 </a:t>
            </a:r>
            <a:r>
              <a:rPr lang="en-US" altLang="zh-CN" dirty="0"/>
              <a:t>. </a:t>
            </a:r>
            <a:r>
              <a:rPr lang="zh-CN" altLang="en-US" dirty="0"/>
              <a:t>作用域的使用提高了程序逻辑的局部性</a:t>
            </a:r>
            <a:r>
              <a:rPr lang="en-US" altLang="zh-CN" dirty="0"/>
              <a:t>, </a:t>
            </a:r>
            <a:r>
              <a:rPr lang="zh-CN" altLang="en-US" dirty="0"/>
              <a:t>增强了程序的可靠性 </a:t>
            </a:r>
            <a:r>
              <a:rPr lang="en-US" altLang="zh-CN" dirty="0"/>
              <a:t>, </a:t>
            </a:r>
            <a:r>
              <a:rPr lang="zh-CN" altLang="en-US" dirty="0"/>
              <a:t>减少了名字冲突 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JavaScript (ES6</a:t>
            </a:r>
            <a:r>
              <a:rPr lang="zh-CN" altLang="en-US" dirty="0"/>
              <a:t>前</a:t>
            </a:r>
            <a:r>
              <a:rPr lang="en-US" altLang="zh-CN" dirty="0"/>
              <a:t>) </a:t>
            </a:r>
            <a:r>
              <a:rPr lang="zh-CN" altLang="en-US" dirty="0"/>
              <a:t>中的作用域有两种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全局作用域 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局部作用域 </a:t>
            </a:r>
            <a:r>
              <a:rPr lang="en-US" altLang="zh-CN" dirty="0"/>
              <a:t>( </a:t>
            </a:r>
            <a:r>
              <a:rPr lang="zh-CN" altLang="en-US" dirty="0"/>
              <a:t>函数作用域 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746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7095"/>
            <a:ext cx="10515600" cy="575986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全局作用域</a:t>
            </a:r>
            <a:endParaRPr lang="en-US" altLang="zh-CN" dirty="0"/>
          </a:p>
          <a:p>
            <a:r>
              <a:rPr lang="zh-CN" altLang="en-US" dirty="0"/>
              <a:t>作用于所有的代码执行的环境</a:t>
            </a:r>
            <a:r>
              <a:rPr lang="en-US" altLang="zh-CN" dirty="0"/>
              <a:t>(</a:t>
            </a:r>
            <a:r>
              <a:rPr lang="zh-CN" altLang="en-US" dirty="0"/>
              <a:t>整个</a:t>
            </a:r>
            <a:r>
              <a:rPr lang="en-US" altLang="zh-CN" dirty="0"/>
              <a:t>script</a:t>
            </a:r>
            <a:r>
              <a:rPr lang="zh-CN" altLang="en-US" dirty="0"/>
              <a:t>标签内部</a:t>
            </a:r>
            <a:r>
              <a:rPr lang="en-US" altLang="zh-CN" dirty="0"/>
              <a:t>)</a:t>
            </a:r>
            <a:r>
              <a:rPr lang="zh-CN" altLang="en-US" dirty="0"/>
              <a:t>或独立的</a:t>
            </a:r>
            <a:r>
              <a:rPr lang="en-US" altLang="zh-CN" dirty="0" err="1"/>
              <a:t>js</a:t>
            </a:r>
            <a:r>
              <a:rPr lang="zh-CN" altLang="en-US" dirty="0"/>
              <a:t>文件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局部作用域</a:t>
            </a:r>
            <a:endParaRPr lang="en-US" altLang="zh-CN" dirty="0"/>
          </a:p>
          <a:p>
            <a:r>
              <a:rPr lang="zh-CN" altLang="en-US" dirty="0"/>
              <a:t>作用域函数内的代码环境 </a:t>
            </a:r>
            <a:r>
              <a:rPr lang="en-US" altLang="zh-CN" dirty="0"/>
              <a:t>, </a:t>
            </a:r>
            <a:r>
              <a:rPr lang="zh-CN" altLang="en-US" dirty="0"/>
              <a:t>就是局部作用域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因为跟函数有关系 </a:t>
            </a:r>
            <a:r>
              <a:rPr lang="en-US" altLang="zh-CN" dirty="0"/>
              <a:t>, </a:t>
            </a:r>
            <a:r>
              <a:rPr lang="zh-CN" altLang="en-US" dirty="0"/>
              <a:t>所以也成为函数作用域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JS</a:t>
            </a:r>
            <a:r>
              <a:rPr lang="zh-CN" altLang="en-US" dirty="0"/>
              <a:t>没有块级作用域</a:t>
            </a:r>
            <a:endParaRPr lang="en-US" altLang="zh-CN" dirty="0"/>
          </a:p>
          <a:p>
            <a:r>
              <a:rPr lang="zh-CN" altLang="en-US" dirty="0"/>
              <a:t>块 作用域由 </a:t>
            </a:r>
            <a:r>
              <a:rPr lang="en-US" altLang="zh-CN" dirty="0"/>
              <a:t>{} </a:t>
            </a:r>
            <a:r>
              <a:rPr lang="zh-CN" altLang="en-US" dirty="0"/>
              <a:t>包括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在其他编程语言中</a:t>
            </a:r>
            <a:r>
              <a:rPr lang="en-US" altLang="zh-CN" dirty="0"/>
              <a:t>(</a:t>
            </a:r>
            <a:r>
              <a:rPr lang="zh-CN" altLang="en-US" dirty="0"/>
              <a:t>如 </a:t>
            </a:r>
            <a:r>
              <a:rPr lang="en-US" altLang="zh-CN" dirty="0"/>
              <a:t>java , C#</a:t>
            </a:r>
            <a:r>
              <a:rPr lang="zh-CN" altLang="en-US" dirty="0"/>
              <a:t>等</a:t>
            </a:r>
            <a:r>
              <a:rPr lang="en-US" altLang="zh-CN" dirty="0"/>
              <a:t>) , </a:t>
            </a:r>
            <a:r>
              <a:rPr lang="zh-CN" altLang="en-US" dirty="0"/>
              <a:t>在</a:t>
            </a:r>
            <a:r>
              <a:rPr lang="en-US" altLang="zh-CN" dirty="0"/>
              <a:t>if</a:t>
            </a:r>
            <a:r>
              <a:rPr lang="zh-CN" altLang="en-US" dirty="0"/>
              <a:t>语句中 </a:t>
            </a:r>
            <a:r>
              <a:rPr lang="en-US" altLang="zh-CN" dirty="0"/>
              <a:t>, </a:t>
            </a:r>
            <a:r>
              <a:rPr lang="zh-CN" altLang="en-US" dirty="0"/>
              <a:t>循环语句中创建的变量 </a:t>
            </a:r>
            <a:r>
              <a:rPr lang="en-US" altLang="zh-CN" dirty="0"/>
              <a:t>, </a:t>
            </a:r>
            <a:r>
              <a:rPr lang="zh-CN" altLang="en-US" dirty="0"/>
              <a:t>仅仅只能在本</a:t>
            </a:r>
            <a:r>
              <a:rPr lang="en-US" altLang="zh-CN" dirty="0"/>
              <a:t>if</a:t>
            </a:r>
            <a:r>
              <a:rPr lang="zh-CN" altLang="en-US" dirty="0"/>
              <a:t>语句中 </a:t>
            </a:r>
            <a:r>
              <a:rPr lang="en-US" altLang="zh-CN" dirty="0"/>
              <a:t>, </a:t>
            </a:r>
            <a:r>
              <a:rPr lang="zh-CN" altLang="en-US" dirty="0"/>
              <a:t>本循环语句中使用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490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变量的作用域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JavaScript</a:t>
            </a:r>
            <a:r>
              <a:rPr lang="zh-CN" altLang="en-US" dirty="0"/>
              <a:t>中 </a:t>
            </a:r>
            <a:r>
              <a:rPr lang="en-US" altLang="zh-CN" dirty="0"/>
              <a:t>, </a:t>
            </a:r>
            <a:r>
              <a:rPr lang="zh-CN" altLang="en-US" dirty="0"/>
              <a:t>根据作用域的不同 </a:t>
            </a:r>
            <a:r>
              <a:rPr lang="en-US" altLang="zh-CN" dirty="0"/>
              <a:t>, </a:t>
            </a:r>
            <a:r>
              <a:rPr lang="zh-CN" altLang="en-US" dirty="0"/>
              <a:t>变量可以分为两种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全局变量</a:t>
            </a:r>
          </a:p>
          <a:p>
            <a:r>
              <a:rPr lang="zh-CN" altLang="en-US" dirty="0"/>
              <a:t>局部变量</a:t>
            </a:r>
          </a:p>
        </p:txBody>
      </p:sp>
    </p:spTree>
    <p:extLst>
      <p:ext uri="{BB962C8B-B14F-4D97-AF65-F5344CB8AC3E}">
        <p14:creationId xmlns:p14="http://schemas.microsoft.com/office/powerpoint/2010/main" val="347015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050960-BA0A-5405-28F0-C7D4992A5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12"/>
            <a:ext cx="10515600" cy="4595464"/>
          </a:xfrm>
        </p:spPr>
      </p:pic>
    </p:spTree>
    <p:extLst>
      <p:ext uri="{BB962C8B-B14F-4D97-AF65-F5344CB8AC3E}">
        <p14:creationId xmlns:p14="http://schemas.microsoft.com/office/powerpoint/2010/main" val="879399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在全局作用域下声明的变量叫做全局变量 </a:t>
            </a:r>
            <a:r>
              <a:rPr lang="en-US" altLang="zh-CN" dirty="0"/>
              <a:t>( </a:t>
            </a:r>
            <a:r>
              <a:rPr lang="zh-CN" altLang="en-US" dirty="0"/>
              <a:t>在函数外部定义的变量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全局变量在代码的任何位置都可以使用</a:t>
            </a:r>
          </a:p>
          <a:p>
            <a:r>
              <a:rPr lang="zh-CN" altLang="en-US" dirty="0"/>
              <a:t>在全局作用域下</a:t>
            </a:r>
            <a:r>
              <a:rPr lang="en-US" altLang="zh-CN" dirty="0"/>
              <a:t>var </a:t>
            </a:r>
            <a:r>
              <a:rPr lang="zh-CN" altLang="en-US" dirty="0"/>
              <a:t>声明的变量 是全局变量 </a:t>
            </a:r>
          </a:p>
          <a:p>
            <a:r>
              <a:rPr lang="zh-CN" altLang="en-US" dirty="0"/>
              <a:t>特殊情况下 </a:t>
            </a:r>
            <a:r>
              <a:rPr lang="en-US" altLang="zh-CN" dirty="0"/>
              <a:t>, </a:t>
            </a:r>
            <a:r>
              <a:rPr lang="zh-CN" altLang="en-US" dirty="0"/>
              <a:t>在函数内不使用</a:t>
            </a:r>
            <a:r>
              <a:rPr lang="en-US" altLang="zh-CN" dirty="0"/>
              <a:t>var </a:t>
            </a:r>
            <a:r>
              <a:rPr lang="zh-CN" altLang="en-US" dirty="0"/>
              <a:t>声明的变量也是全局变量 </a:t>
            </a:r>
            <a:r>
              <a:rPr lang="en-US" altLang="zh-CN" dirty="0"/>
              <a:t>( </a:t>
            </a:r>
            <a:r>
              <a:rPr lang="zh-CN" altLang="en-US" dirty="0"/>
              <a:t>不建议使用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138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在局部作用域下声明的变量叫做局部变量 </a:t>
            </a:r>
            <a:r>
              <a:rPr lang="en-US" altLang="zh-CN" dirty="0"/>
              <a:t>(</a:t>
            </a:r>
            <a:r>
              <a:rPr lang="zh-CN" altLang="en-US" dirty="0"/>
              <a:t>在函数内部定义的变量 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局部变量只能在该函数内部使用</a:t>
            </a:r>
          </a:p>
          <a:p>
            <a:r>
              <a:rPr lang="zh-CN" altLang="en-US" dirty="0"/>
              <a:t>在函数内部</a:t>
            </a:r>
            <a:r>
              <a:rPr lang="en-US" altLang="zh-CN" dirty="0"/>
              <a:t>var </a:t>
            </a:r>
            <a:r>
              <a:rPr lang="zh-CN" altLang="en-US" dirty="0"/>
              <a:t>声明的变量是全局变量</a:t>
            </a:r>
          </a:p>
          <a:p>
            <a:r>
              <a:rPr lang="zh-CN" altLang="en-US" dirty="0"/>
              <a:t>函数的形参实际上就是局部变量</a:t>
            </a:r>
          </a:p>
        </p:txBody>
      </p:sp>
    </p:spTree>
    <p:extLst>
      <p:ext uri="{BB962C8B-B14F-4D97-AF65-F5344CB8AC3E}">
        <p14:creationId xmlns:p14="http://schemas.microsoft.com/office/powerpoint/2010/main" val="1977553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全局变量和局部变量的区别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全局变量</a:t>
            </a:r>
            <a:r>
              <a:rPr lang="en-US" altLang="zh-CN" dirty="0"/>
              <a:t>:</a:t>
            </a:r>
            <a:r>
              <a:rPr lang="zh-CN" altLang="en-US" dirty="0"/>
              <a:t>在任何一个地方都可以使用 </a:t>
            </a:r>
            <a:r>
              <a:rPr lang="en-US" altLang="zh-CN" dirty="0"/>
              <a:t>, </a:t>
            </a:r>
            <a:r>
              <a:rPr lang="zh-CN" altLang="en-US" dirty="0"/>
              <a:t>只有在浏览器关闭时才会被销毁 </a:t>
            </a:r>
            <a:r>
              <a:rPr lang="en-US" altLang="zh-CN" dirty="0"/>
              <a:t>, </a:t>
            </a:r>
            <a:r>
              <a:rPr lang="zh-CN" altLang="en-US" dirty="0"/>
              <a:t>因此比较占内存 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局部变量</a:t>
            </a:r>
            <a:r>
              <a:rPr lang="en-US" altLang="zh-CN" dirty="0"/>
              <a:t>:</a:t>
            </a:r>
            <a:r>
              <a:rPr lang="zh-CN" altLang="en-US" dirty="0"/>
              <a:t>只在函数内部使用 </a:t>
            </a:r>
            <a:r>
              <a:rPr lang="en-US" altLang="zh-CN" dirty="0"/>
              <a:t>, </a:t>
            </a:r>
            <a:r>
              <a:rPr lang="zh-CN" altLang="en-US" dirty="0"/>
              <a:t>当其所在的代码块被执行时 </a:t>
            </a:r>
            <a:r>
              <a:rPr lang="en-US" altLang="zh-CN" dirty="0"/>
              <a:t>, </a:t>
            </a:r>
            <a:r>
              <a:rPr lang="zh-CN" altLang="en-US" dirty="0"/>
              <a:t>会被初始化 </a:t>
            </a:r>
            <a:r>
              <a:rPr lang="en-US" altLang="zh-CN" dirty="0"/>
              <a:t>; </a:t>
            </a:r>
            <a:r>
              <a:rPr lang="zh-CN" altLang="en-US" dirty="0"/>
              <a:t>当代码块运行结束后 </a:t>
            </a:r>
            <a:r>
              <a:rPr lang="en-US" altLang="zh-CN" dirty="0"/>
              <a:t>, </a:t>
            </a:r>
            <a:r>
              <a:rPr lang="zh-CN" altLang="en-US" dirty="0"/>
              <a:t>就会被销毁 </a:t>
            </a:r>
            <a:r>
              <a:rPr lang="en-US" altLang="zh-CN" dirty="0"/>
              <a:t>, </a:t>
            </a:r>
            <a:r>
              <a:rPr lang="zh-CN" altLang="en-US" dirty="0"/>
              <a:t>因此更节省内存空间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397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4598"/>
            <a:ext cx="10515600" cy="1325563"/>
          </a:xfrm>
        </p:spPr>
        <p:txBody>
          <a:bodyPr/>
          <a:lstStyle/>
          <a:p>
            <a:r>
              <a:rPr lang="zh-CN" altLang="en-US" dirty="0"/>
              <a:t>命名空间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068"/>
            <a:ext cx="10515600" cy="4351338"/>
          </a:xfrm>
        </p:spPr>
        <p:txBody>
          <a:bodyPr/>
          <a:lstStyle/>
          <a:p>
            <a:r>
              <a:rPr lang="zh-CN" altLang="en-US" dirty="0"/>
              <a:t>经常使用立即执行的匿名函数作为命名空间来使用</a:t>
            </a:r>
          </a:p>
          <a:p>
            <a:r>
              <a:rPr lang="zh-CN" altLang="en-US" dirty="0"/>
              <a:t>在命名空间中定义自己的全部代码</a:t>
            </a:r>
          </a:p>
          <a:p>
            <a:r>
              <a:rPr lang="zh-CN" altLang="en-US" dirty="0"/>
              <a:t>在命名空间中向外暴露变量或者函数</a:t>
            </a:r>
          </a:p>
          <a:p>
            <a:r>
              <a:rPr lang="zh-CN" altLang="en-US" dirty="0"/>
              <a:t>给</a:t>
            </a:r>
            <a:r>
              <a:rPr lang="en-US" altLang="zh-CN" dirty="0"/>
              <a:t>window</a:t>
            </a:r>
            <a:r>
              <a:rPr lang="zh-CN" altLang="en-US" dirty="0"/>
              <a:t>对象添加了一个新的属性</a:t>
            </a:r>
          </a:p>
          <a:p>
            <a:r>
              <a:rPr lang="zh-CN" altLang="en-US" dirty="0"/>
              <a:t>就是定义了一个全局变量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9881A3-DE88-08D5-9EFD-C05E67943D86}"/>
              </a:ext>
            </a:extLst>
          </p:cNvPr>
          <p:cNvSpPr txBox="1"/>
          <p:nvPr/>
        </p:nvSpPr>
        <p:spPr>
          <a:xfrm>
            <a:off x="5301915" y="2703016"/>
            <a:ext cx="67777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// </a:t>
            </a:r>
            <a:r>
              <a:rPr lang="zh-CN" altLang="en-US" sz="2400" dirty="0"/>
              <a:t>经常使用立即执行的匿名函数作为命名空间来使用</a:t>
            </a:r>
          </a:p>
          <a:p>
            <a:r>
              <a:rPr lang="en-US" altLang="zh-CN" sz="2400" dirty="0"/>
              <a:t>// </a:t>
            </a:r>
            <a:r>
              <a:rPr lang="zh-CN" altLang="en-US" sz="2400" dirty="0"/>
              <a:t>在命名空间中定义自己的全部代码</a:t>
            </a:r>
          </a:p>
          <a:p>
            <a:r>
              <a:rPr lang="en-US" altLang="zh-CN" sz="2400" dirty="0"/>
              <a:t>(function(){</a:t>
            </a:r>
          </a:p>
          <a:p>
            <a:r>
              <a:rPr lang="en-US" altLang="zh-CN" sz="2400" dirty="0"/>
              <a:t>    var x = 1;</a:t>
            </a:r>
          </a:p>
          <a:p>
            <a:r>
              <a:rPr lang="en-US" altLang="zh-CN" sz="2400" dirty="0"/>
              <a:t>    console.log(x);</a:t>
            </a:r>
          </a:p>
          <a:p>
            <a:r>
              <a:rPr lang="en-US" altLang="zh-CN" sz="2400" dirty="0"/>
              <a:t>// </a:t>
            </a:r>
            <a:r>
              <a:rPr lang="zh-CN" altLang="en-US" sz="2400" dirty="0"/>
              <a:t>在命名空间中向外暴露变量或者函数</a:t>
            </a:r>
          </a:p>
          <a:p>
            <a:r>
              <a:rPr lang="en-US" altLang="zh-CN" sz="2400" dirty="0"/>
              <a:t>// </a:t>
            </a:r>
            <a:r>
              <a:rPr lang="zh-CN" altLang="en-US" sz="2400" dirty="0"/>
              <a:t>给</a:t>
            </a:r>
            <a:r>
              <a:rPr lang="en-US" altLang="zh-CN" sz="2400" dirty="0"/>
              <a:t>window</a:t>
            </a:r>
            <a:r>
              <a:rPr lang="zh-CN" altLang="en-US" sz="2400" dirty="0"/>
              <a:t>对象添加了一个新的属性</a:t>
            </a:r>
          </a:p>
          <a:p>
            <a:r>
              <a:rPr lang="en-US" altLang="zh-CN" sz="2400" dirty="0"/>
              <a:t>// </a:t>
            </a:r>
            <a:r>
              <a:rPr lang="zh-CN" altLang="en-US" sz="2400" dirty="0"/>
              <a:t>就是定义了一个全局变量</a:t>
            </a:r>
          </a:p>
          <a:p>
            <a:r>
              <a:rPr lang="zh-CN" altLang="en-US" sz="2400" dirty="0"/>
              <a:t>    </a:t>
            </a:r>
            <a:r>
              <a:rPr lang="en-US" altLang="zh-CN" sz="2400" dirty="0" err="1"/>
              <a:t>window.x</a:t>
            </a:r>
            <a:r>
              <a:rPr lang="en-US" altLang="zh-CN" sz="2400" dirty="0"/>
              <a:t> = x;</a:t>
            </a:r>
          </a:p>
          <a:p>
            <a:r>
              <a:rPr lang="en-US" altLang="zh-CN" sz="2400" dirty="0"/>
              <a:t>})();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7318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作用域链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只要是代码都在一个作用域中 </a:t>
            </a:r>
            <a:r>
              <a:rPr lang="en-US" altLang="zh-CN" dirty="0"/>
              <a:t>, </a:t>
            </a:r>
            <a:r>
              <a:rPr lang="zh-CN" altLang="en-US" dirty="0"/>
              <a:t>写在函数内部的局部作用域 </a:t>
            </a:r>
            <a:r>
              <a:rPr lang="en-US" altLang="zh-CN" dirty="0"/>
              <a:t>, </a:t>
            </a:r>
            <a:r>
              <a:rPr lang="zh-CN" altLang="en-US" dirty="0"/>
              <a:t>未写在任何函数内部即在全局作用域中 </a:t>
            </a:r>
            <a:r>
              <a:rPr lang="en-US" altLang="zh-CN" dirty="0"/>
              <a:t>; </a:t>
            </a:r>
            <a:r>
              <a:rPr lang="zh-CN" altLang="en-US" dirty="0"/>
              <a:t>如果函数中还有函数 </a:t>
            </a:r>
            <a:r>
              <a:rPr lang="en-US" altLang="zh-CN" dirty="0"/>
              <a:t>, </a:t>
            </a:r>
            <a:r>
              <a:rPr lang="zh-CN" altLang="en-US" dirty="0"/>
              <a:t>那么在这个作用域中就又诞生了一个作用域</a:t>
            </a:r>
            <a:r>
              <a:rPr lang="en-US" altLang="zh-CN" dirty="0"/>
              <a:t>; </a:t>
            </a:r>
            <a:r>
              <a:rPr lang="zh-CN" altLang="en-US" dirty="0"/>
              <a:t>根据在</a:t>
            </a:r>
            <a:r>
              <a:rPr lang="en-US" altLang="zh-CN" dirty="0"/>
              <a:t>[**</a:t>
            </a:r>
            <a:r>
              <a:rPr lang="zh-CN" altLang="en-US" dirty="0"/>
              <a:t>内部函数可以访问外部函数变量**</a:t>
            </a:r>
            <a:r>
              <a:rPr lang="en-US" altLang="zh-CN" dirty="0"/>
              <a:t>]</a:t>
            </a:r>
            <a:r>
              <a:rPr lang="zh-CN" altLang="en-US" dirty="0"/>
              <a:t>的这种机制 </a:t>
            </a:r>
            <a:r>
              <a:rPr lang="en-US" altLang="zh-CN" dirty="0"/>
              <a:t>, </a:t>
            </a:r>
            <a:r>
              <a:rPr lang="zh-CN" altLang="en-US" dirty="0"/>
              <a:t>用链式查找决定哪些数据能被内部函数访问</a:t>
            </a:r>
            <a:r>
              <a:rPr lang="en-US" altLang="zh-CN" dirty="0"/>
              <a:t>, </a:t>
            </a:r>
            <a:r>
              <a:rPr lang="zh-CN" altLang="en-US" dirty="0"/>
              <a:t>就称作作用域链 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作用域链 </a:t>
            </a:r>
            <a:r>
              <a:rPr lang="en-US" altLang="zh-CN" dirty="0"/>
              <a:t>: </a:t>
            </a:r>
            <a:r>
              <a:rPr lang="zh-CN" altLang="en-US" dirty="0"/>
              <a:t>采取就近原则的方式来查找变量最终的值</a:t>
            </a:r>
          </a:p>
        </p:txBody>
      </p:sp>
    </p:spTree>
    <p:extLst>
      <p:ext uri="{BB962C8B-B14F-4D97-AF65-F5344CB8AC3E}">
        <p14:creationId xmlns:p14="http://schemas.microsoft.com/office/powerpoint/2010/main" val="652121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08D91C-AB23-B8E1-0895-6013EB852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2" y="365125"/>
            <a:ext cx="12006435" cy="5970838"/>
          </a:xfrm>
        </p:spPr>
      </p:pic>
    </p:spTree>
    <p:extLst>
      <p:ext uri="{BB962C8B-B14F-4D97-AF65-F5344CB8AC3E}">
        <p14:creationId xmlns:p14="http://schemas.microsoft.com/office/powerpoint/2010/main" val="95934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预解析</a:t>
            </a:r>
            <a:r>
              <a:rPr lang="en-US" altLang="zh-CN" dirty="0"/>
              <a:t>(</a:t>
            </a:r>
            <a:r>
              <a:rPr lang="zh-CN" altLang="en-US" dirty="0"/>
              <a:t>扫描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代码是由浏览器中的 </a:t>
            </a:r>
            <a:r>
              <a:rPr lang="en-US" altLang="zh-CN" dirty="0"/>
              <a:t>JavaScript </a:t>
            </a:r>
            <a:r>
              <a:rPr lang="zh-CN" altLang="en-US" dirty="0"/>
              <a:t>解析器来执行的</a:t>
            </a:r>
          </a:p>
          <a:p>
            <a:r>
              <a:rPr lang="en-US" altLang="zh-CN" dirty="0"/>
              <a:t>JavaScript </a:t>
            </a:r>
            <a:r>
              <a:rPr lang="zh-CN" altLang="en-US" dirty="0"/>
              <a:t>解析器在运行 </a:t>
            </a:r>
            <a:r>
              <a:rPr lang="en-US" altLang="zh-CN" dirty="0"/>
              <a:t>JavaScript </a:t>
            </a:r>
            <a:r>
              <a:rPr lang="zh-CN" altLang="en-US" dirty="0"/>
              <a:t>代码的时候分两步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预解析和代码执行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预解析 </a:t>
            </a:r>
            <a:r>
              <a:rPr lang="en-US" altLang="zh-CN" dirty="0"/>
              <a:t>: </a:t>
            </a:r>
            <a:r>
              <a:rPr lang="zh-CN" altLang="en-US" dirty="0"/>
              <a:t>在当前作用域下 </a:t>
            </a:r>
            <a:r>
              <a:rPr lang="en-US" altLang="zh-CN" dirty="0"/>
              <a:t>. JS</a:t>
            </a:r>
            <a:r>
              <a:rPr lang="zh-CN" altLang="en-US" dirty="0"/>
              <a:t>代码执行之前 </a:t>
            </a:r>
            <a:r>
              <a:rPr lang="en-US" altLang="zh-CN" dirty="0"/>
              <a:t>, </a:t>
            </a:r>
            <a:r>
              <a:rPr lang="zh-CN" altLang="en-US" dirty="0"/>
              <a:t>浏览器会默认把带有</a:t>
            </a:r>
            <a:r>
              <a:rPr lang="en-US" altLang="zh-CN" dirty="0"/>
              <a:t>var </a:t>
            </a:r>
            <a:r>
              <a:rPr lang="zh-CN" altLang="en-US" dirty="0"/>
              <a:t>和 </a:t>
            </a:r>
            <a:r>
              <a:rPr lang="en-US" altLang="zh-CN" dirty="0"/>
              <a:t>function </a:t>
            </a:r>
            <a:r>
              <a:rPr lang="zh-CN" altLang="en-US" dirty="0"/>
              <a:t>声明的变量和函数在内存中进行提前声明或者定义 </a:t>
            </a:r>
            <a:r>
              <a:rPr lang="en-US" altLang="zh-CN" dirty="0"/>
              <a:t>, </a:t>
            </a:r>
            <a:r>
              <a:rPr lang="zh-CN" altLang="en-US" dirty="0"/>
              <a:t>预解析也叫做</a:t>
            </a:r>
            <a:r>
              <a:rPr lang="en-US" altLang="zh-CN" dirty="0"/>
              <a:t>`</a:t>
            </a:r>
            <a:r>
              <a:rPr lang="zh-CN" altLang="en-US" dirty="0"/>
              <a:t>变量 </a:t>
            </a:r>
            <a:r>
              <a:rPr lang="en-US" altLang="zh-CN" dirty="0"/>
              <a:t>, </a:t>
            </a:r>
            <a:r>
              <a:rPr lang="zh-CN" altLang="en-US" dirty="0"/>
              <a:t>函数提升</a:t>
            </a:r>
            <a:r>
              <a:rPr lang="en-US" altLang="zh-CN" dirty="0"/>
              <a:t>`.</a:t>
            </a:r>
          </a:p>
          <a:p>
            <a:pPr lvl="1"/>
            <a:r>
              <a:rPr lang="zh-CN" altLang="en-US" dirty="0"/>
              <a:t>代码执行 </a:t>
            </a:r>
            <a:r>
              <a:rPr lang="en-US" altLang="zh-CN" dirty="0"/>
              <a:t>: </a:t>
            </a:r>
            <a:r>
              <a:rPr lang="zh-CN" altLang="en-US" dirty="0"/>
              <a:t>从上到下执行</a:t>
            </a:r>
            <a:r>
              <a:rPr lang="en-US" altLang="zh-CN" dirty="0"/>
              <a:t>JS</a:t>
            </a:r>
            <a:r>
              <a:rPr lang="zh-CN" altLang="en-US" dirty="0"/>
              <a:t>语句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注意 </a:t>
            </a:r>
            <a:r>
              <a:rPr lang="en-US" altLang="zh-CN" dirty="0"/>
              <a:t>: </a:t>
            </a:r>
            <a:r>
              <a:rPr lang="zh-CN" altLang="en-US" dirty="0"/>
              <a:t>预解析会把变量和函数的声明在代码执行</a:t>
            </a:r>
            <a:r>
              <a:rPr lang="zh-CN" altLang="en-US" b="1" dirty="0"/>
              <a:t>之前</a:t>
            </a:r>
            <a:r>
              <a:rPr lang="zh-CN" altLang="en-US" dirty="0"/>
              <a:t>执行完成</a:t>
            </a:r>
          </a:p>
        </p:txBody>
      </p:sp>
    </p:spTree>
    <p:extLst>
      <p:ext uri="{BB962C8B-B14F-4D97-AF65-F5344CB8AC3E}">
        <p14:creationId xmlns:p14="http://schemas.microsoft.com/office/powerpoint/2010/main" val="2521783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884"/>
            <a:ext cx="10515600" cy="5840079"/>
          </a:xfrm>
        </p:spPr>
        <p:txBody>
          <a:bodyPr/>
          <a:lstStyle/>
          <a:p>
            <a:r>
              <a:rPr lang="zh-CN" altLang="en-US" dirty="0"/>
              <a:t>变量预解析</a:t>
            </a:r>
            <a:endParaRPr lang="en-US" altLang="zh-CN" dirty="0"/>
          </a:p>
          <a:p>
            <a:r>
              <a:rPr lang="zh-CN" altLang="en-US" dirty="0"/>
              <a:t>变量的声明会被提升到当前作用域的最上面，变量的赋值不会提升。</a:t>
            </a:r>
            <a:endParaRPr lang="en-US" altLang="zh-CN" dirty="0"/>
          </a:p>
          <a:p>
            <a:r>
              <a:rPr lang="zh-CN" altLang="en-US" dirty="0"/>
              <a:t>函数预解析</a:t>
            </a:r>
          </a:p>
          <a:p>
            <a:r>
              <a:rPr lang="zh-CN" altLang="en-US" dirty="0"/>
              <a:t>函数的声明会被提升到当前作用域的最上面，但是不会调用函数。</a:t>
            </a:r>
            <a:endParaRPr lang="en-US" altLang="zh-CN" dirty="0"/>
          </a:p>
          <a:p>
            <a:r>
              <a:rPr lang="zh-CN" altLang="en-US" dirty="0"/>
              <a:t>注意：函数声明代表函数整体，所以函数提升后，函数名代表整个函数，但是函数并没有被调用！</a:t>
            </a:r>
          </a:p>
          <a:p>
            <a:r>
              <a:rPr lang="zh-CN" altLang="en-US" dirty="0"/>
              <a:t>函数表达式声明函数问题</a:t>
            </a:r>
          </a:p>
          <a:p>
            <a:r>
              <a:rPr lang="zh-CN" altLang="en-US" dirty="0"/>
              <a:t>函数表达式创建函数，会执行变量提升</a:t>
            </a:r>
          </a:p>
        </p:txBody>
      </p:sp>
    </p:spTree>
    <p:extLst>
      <p:ext uri="{BB962C8B-B14F-4D97-AF65-F5344CB8AC3E}">
        <p14:creationId xmlns:p14="http://schemas.microsoft.com/office/powerpoint/2010/main" val="3544515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47"/>
            <a:ext cx="10515600" cy="5968416"/>
          </a:xfrm>
        </p:spPr>
        <p:txBody>
          <a:bodyPr/>
          <a:lstStyle/>
          <a:p>
            <a:r>
              <a:rPr lang="en-US" altLang="zh-CN" dirty="0" err="1"/>
              <a:t>fn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var  </a:t>
            </a:r>
            <a:r>
              <a:rPr lang="en-US" altLang="zh-CN" dirty="0" err="1"/>
              <a:t>fn</a:t>
            </a:r>
            <a:r>
              <a:rPr lang="en-US" altLang="zh-CN" dirty="0"/>
              <a:t> = function() {</a:t>
            </a:r>
          </a:p>
          <a:p>
            <a:r>
              <a:rPr lang="en-US" altLang="zh-CN" dirty="0"/>
              <a:t>    console.log('</a:t>
            </a:r>
            <a:r>
              <a:rPr lang="zh-CN" altLang="en-US" dirty="0"/>
              <a:t>想不到吧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zh-CN" altLang="en-US" dirty="0"/>
              <a:t>结果：报错提示 ”</a:t>
            </a:r>
            <a:r>
              <a:rPr lang="en-US" altLang="zh-CN" dirty="0" err="1"/>
              <a:t>fn</a:t>
            </a:r>
            <a:r>
              <a:rPr lang="en-US" altLang="zh-CN" dirty="0"/>
              <a:t> is not a function“</a:t>
            </a:r>
          </a:p>
          <a:p>
            <a:r>
              <a:rPr lang="zh-CN" altLang="en-US" dirty="0"/>
              <a:t>解释：该段代码执行之前，会做变量声明提升，</a:t>
            </a:r>
            <a:r>
              <a:rPr lang="en-US" altLang="zh-CN" dirty="0" err="1"/>
              <a:t>fn</a:t>
            </a:r>
            <a:r>
              <a:rPr lang="zh-CN" altLang="en-US" dirty="0"/>
              <a:t>在提升之后的值是</a:t>
            </a:r>
            <a:r>
              <a:rPr lang="en-US" altLang="zh-CN" dirty="0"/>
              <a:t>undefined</a:t>
            </a:r>
            <a:r>
              <a:rPr lang="zh-CN" altLang="en-US" dirty="0"/>
              <a:t>；而</a:t>
            </a:r>
            <a:r>
              <a:rPr lang="en-US" altLang="zh-CN" dirty="0" err="1"/>
              <a:t>fn</a:t>
            </a:r>
            <a:r>
              <a:rPr lang="zh-CN" altLang="en-US" dirty="0"/>
              <a:t>调用是在</a:t>
            </a:r>
            <a:r>
              <a:rPr lang="en-US" altLang="zh-CN" dirty="0" err="1"/>
              <a:t>fn</a:t>
            </a:r>
            <a:r>
              <a:rPr lang="zh-CN" altLang="en-US" dirty="0"/>
              <a:t>被赋值为函数体之前，此时</a:t>
            </a:r>
            <a:r>
              <a:rPr lang="en-US" altLang="zh-CN" dirty="0" err="1"/>
              <a:t>fn</a:t>
            </a:r>
            <a:r>
              <a:rPr lang="zh-CN" altLang="en-US" dirty="0"/>
              <a:t>的值是</a:t>
            </a:r>
            <a:r>
              <a:rPr lang="en-US" altLang="zh-CN" dirty="0"/>
              <a:t>undefined</a:t>
            </a:r>
            <a:r>
              <a:rPr lang="zh-CN" altLang="en-US" dirty="0"/>
              <a:t>，所以无法正确调用</a:t>
            </a:r>
          </a:p>
        </p:txBody>
      </p:sp>
    </p:spTree>
    <p:extLst>
      <p:ext uri="{BB962C8B-B14F-4D97-AF65-F5344CB8AC3E}">
        <p14:creationId xmlns:p14="http://schemas.microsoft.com/office/powerpoint/2010/main" val="137322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什么是对象</a:t>
            </a:r>
            <a:r>
              <a:rPr lang="en-US" altLang="zh-CN" dirty="0"/>
              <a:t>?</a:t>
            </a:r>
            <a:r>
              <a:rPr lang="zh-CN" altLang="en-US" dirty="0"/>
              <a:t>在 </a:t>
            </a:r>
            <a:r>
              <a:rPr lang="en-US" altLang="zh-CN" dirty="0"/>
              <a:t>JavaScript </a:t>
            </a:r>
            <a:r>
              <a:rPr lang="zh-CN" altLang="en-US" dirty="0"/>
              <a:t>中 </a:t>
            </a:r>
            <a:r>
              <a:rPr lang="en-US" altLang="zh-CN" dirty="0"/>
              <a:t>, </a:t>
            </a:r>
            <a:r>
              <a:rPr lang="zh-CN" altLang="en-US" dirty="0"/>
              <a:t>对象是一组无序的相关属性和方法的集合 </a:t>
            </a:r>
            <a:r>
              <a:rPr lang="en-US" altLang="zh-CN" dirty="0"/>
              <a:t>, </a:t>
            </a:r>
            <a:r>
              <a:rPr lang="zh-CN" altLang="en-US" dirty="0"/>
              <a:t>所有的事物都是对象 </a:t>
            </a:r>
            <a:r>
              <a:rPr lang="en-US" altLang="zh-CN" dirty="0"/>
              <a:t>, </a:t>
            </a:r>
            <a:r>
              <a:rPr lang="zh-CN" altLang="en-US" dirty="0"/>
              <a:t>例如字符串 </a:t>
            </a:r>
            <a:r>
              <a:rPr lang="en-US" altLang="zh-CN" dirty="0"/>
              <a:t>, </a:t>
            </a:r>
            <a:r>
              <a:rPr lang="zh-CN" altLang="en-US" dirty="0"/>
              <a:t>数值 </a:t>
            </a:r>
            <a:r>
              <a:rPr lang="en-US" altLang="zh-CN" dirty="0"/>
              <a:t>, </a:t>
            </a:r>
            <a:r>
              <a:rPr lang="zh-CN" altLang="en-US" dirty="0"/>
              <a:t>数组 </a:t>
            </a:r>
            <a:r>
              <a:rPr lang="en-US" altLang="zh-CN" dirty="0"/>
              <a:t>, </a:t>
            </a:r>
            <a:r>
              <a:rPr lang="zh-CN" altLang="en-US" dirty="0"/>
              <a:t>函数等 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对象是由属性和方法组成的 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属性 </a:t>
            </a:r>
            <a:r>
              <a:rPr lang="en-US" altLang="zh-CN" dirty="0"/>
              <a:t>: </a:t>
            </a:r>
            <a:r>
              <a:rPr lang="zh-CN" altLang="en-US" dirty="0"/>
              <a:t>事物的特征 </a:t>
            </a:r>
            <a:r>
              <a:rPr lang="en-US" altLang="zh-CN" dirty="0"/>
              <a:t>, </a:t>
            </a:r>
            <a:r>
              <a:rPr lang="zh-CN" altLang="en-US" dirty="0"/>
              <a:t>在对象中用属性来表示</a:t>
            </a:r>
            <a:r>
              <a:rPr lang="en-US" altLang="zh-CN" dirty="0"/>
              <a:t>(</a:t>
            </a:r>
            <a:r>
              <a:rPr lang="zh-CN" altLang="en-US" dirty="0"/>
              <a:t>常用名词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方法 </a:t>
            </a:r>
            <a:r>
              <a:rPr lang="en-US" altLang="zh-CN" dirty="0"/>
              <a:t>: </a:t>
            </a:r>
            <a:r>
              <a:rPr lang="zh-CN" altLang="en-US" dirty="0"/>
              <a:t>事物的行为 </a:t>
            </a:r>
            <a:r>
              <a:rPr lang="en-US" altLang="zh-CN" dirty="0"/>
              <a:t>, </a:t>
            </a:r>
            <a:r>
              <a:rPr lang="zh-CN" altLang="en-US" dirty="0"/>
              <a:t>在对象中用方法来表示</a:t>
            </a:r>
            <a:r>
              <a:rPr lang="en-US" altLang="zh-CN" dirty="0"/>
              <a:t>(</a:t>
            </a:r>
            <a:r>
              <a:rPr lang="zh-CN" altLang="en-US" dirty="0"/>
              <a:t>蝉蛹动词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68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8DE8F-762F-329B-D552-65A3D1E5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Boolean</a:t>
            </a:r>
            <a:r>
              <a:rPr lang="zh-CN" altLang="en-US" dirty="0"/>
              <a:t>布尔型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4DD6CD-9EE7-46F7-8BEB-D631A59B89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08140"/>
            <a:ext cx="88747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布尔类型有两个值：true 和 false 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其中 true 表示真（对），而 false 表示假（错）。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Helvetica Neue"/>
              </a:rPr>
              <a:t>​布尔型和数字型相加的时候， true 的值为 1 ，false 的值为 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B8BFC6"/>
                </a:solidFill>
                <a:effectLst/>
                <a:latin typeface="Arial" panose="020B0604020202020204" pitchFamily="34" charset="0"/>
                <a:ea typeface="Helvetica Neue"/>
              </a:rPr>
              <a:t>。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58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为什么需要对象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数据在数组中时只能通过索引值访问，开发者需要清晰的清楚所有的数据的排行才能准确地获取数据，而当数据量庞大时，不可能做到记忆所有数据的索引值。</a:t>
            </a:r>
          </a:p>
          <a:p>
            <a:r>
              <a:rPr lang="zh-CN" altLang="en-US" dirty="0"/>
              <a:t>​为了让更好地存储一组数据，对象应运而生：对象中为每项数据设置了属性名称，可以访问数据更语义化，数据结构清晰，表意明显，方便开发者使用。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2969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创建对象的三种方式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利用字面量创建对象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new Object</a:t>
            </a:r>
            <a:r>
              <a:rPr lang="zh-CN" altLang="en-US" dirty="0"/>
              <a:t>创建对象</a:t>
            </a:r>
            <a:endParaRPr lang="en-US" altLang="zh-CN" dirty="0"/>
          </a:p>
          <a:p>
            <a:r>
              <a:rPr lang="zh-CN" altLang="en-US" dirty="0"/>
              <a:t>利用构造函数创建对象</a:t>
            </a:r>
          </a:p>
        </p:txBody>
      </p:sp>
    </p:spTree>
    <p:extLst>
      <p:ext uri="{BB962C8B-B14F-4D97-AF65-F5344CB8AC3E}">
        <p14:creationId xmlns:p14="http://schemas.microsoft.com/office/powerpoint/2010/main" val="2596180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利用字面量创建对象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花括号 </a:t>
            </a:r>
            <a:r>
              <a:rPr lang="en-US" altLang="zh-CN" dirty="0"/>
              <a:t>{} </a:t>
            </a:r>
            <a:r>
              <a:rPr lang="zh-CN" altLang="en-US" dirty="0"/>
              <a:t>里面包含了表达这个具体事务</a:t>
            </a:r>
            <a:r>
              <a:rPr lang="en-US" altLang="zh-CN" dirty="0"/>
              <a:t>(</a:t>
            </a:r>
            <a:r>
              <a:rPr lang="zh-CN" altLang="en-US" dirty="0"/>
              <a:t>对象</a:t>
            </a:r>
            <a:r>
              <a:rPr lang="en-US" altLang="zh-CN" dirty="0"/>
              <a:t>) </a:t>
            </a:r>
            <a:r>
              <a:rPr lang="zh-CN" altLang="en-US" dirty="0"/>
              <a:t>的属性和方法 </a:t>
            </a:r>
            <a:r>
              <a:rPr lang="en-US" altLang="zh-CN" dirty="0"/>
              <a:t>; {}</a:t>
            </a:r>
            <a:r>
              <a:rPr lang="zh-CN" altLang="en-US" dirty="0"/>
              <a:t>里面采取键值对的形式表示</a:t>
            </a:r>
          </a:p>
          <a:p>
            <a:r>
              <a:rPr lang="zh-CN" altLang="en-US" dirty="0"/>
              <a:t>键 </a:t>
            </a:r>
            <a:r>
              <a:rPr lang="en-US" altLang="zh-CN" dirty="0"/>
              <a:t>: </a:t>
            </a:r>
            <a:r>
              <a:rPr lang="zh-CN" altLang="en-US" dirty="0"/>
              <a:t>相当于属性名 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值 </a:t>
            </a:r>
            <a:r>
              <a:rPr lang="en-US" altLang="zh-CN" dirty="0"/>
              <a:t>: </a:t>
            </a:r>
            <a:r>
              <a:rPr lang="zh-CN" altLang="en-US" dirty="0"/>
              <a:t>相当于属性值 </a:t>
            </a:r>
            <a:r>
              <a:rPr lang="en-US" altLang="zh-CN" dirty="0"/>
              <a:t>, </a:t>
            </a:r>
            <a:r>
              <a:rPr lang="zh-CN" altLang="en-US" dirty="0"/>
              <a:t>可以是任意类型的值</a:t>
            </a:r>
            <a:r>
              <a:rPr lang="en-US" altLang="zh-CN" dirty="0"/>
              <a:t>(</a:t>
            </a:r>
            <a:r>
              <a:rPr lang="zh-CN" altLang="en-US" dirty="0"/>
              <a:t>数字类型 </a:t>
            </a:r>
            <a:r>
              <a:rPr lang="en-US" altLang="zh-CN" dirty="0"/>
              <a:t>, </a:t>
            </a:r>
            <a:r>
              <a:rPr lang="zh-CN" altLang="en-US" dirty="0"/>
              <a:t>字符串类型 </a:t>
            </a:r>
            <a:r>
              <a:rPr lang="en-US" altLang="zh-CN" dirty="0"/>
              <a:t>, </a:t>
            </a:r>
            <a:r>
              <a:rPr lang="zh-CN" altLang="en-US" dirty="0"/>
              <a:t>布尔类型 </a:t>
            </a:r>
            <a:r>
              <a:rPr lang="en-US" altLang="zh-CN" dirty="0"/>
              <a:t>, </a:t>
            </a:r>
            <a:r>
              <a:rPr lang="zh-CN" altLang="en-US" dirty="0"/>
              <a:t>函数类型等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873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new Object</a:t>
            </a:r>
            <a:r>
              <a:rPr lang="zh-CN" altLang="en-US" dirty="0"/>
              <a:t>创建对象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创建空对象 </a:t>
            </a:r>
            <a:r>
              <a:rPr lang="en-US" altLang="zh-CN" dirty="0"/>
              <a:t>: var </a:t>
            </a:r>
            <a:r>
              <a:rPr lang="en-US" altLang="zh-CN" dirty="0" err="1"/>
              <a:t>andy</a:t>
            </a:r>
            <a:r>
              <a:rPr lang="en-US" altLang="zh-CN" dirty="0"/>
              <a:t> = new Object();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给空对象添加属性和方法</a:t>
            </a:r>
          </a:p>
          <a:p>
            <a:r>
              <a:rPr lang="zh-CN" altLang="en-US" dirty="0"/>
              <a:t>通过对象操作属性和方法的方式，来为对象增加属性和方法</a:t>
            </a:r>
          </a:p>
          <a:p>
            <a:r>
              <a:rPr lang="zh-CN" altLang="en-US" dirty="0"/>
              <a:t>注意：</a:t>
            </a:r>
          </a:p>
          <a:p>
            <a:r>
              <a:rPr lang="en-US" altLang="zh-CN" dirty="0"/>
              <a:t>Object() </a:t>
            </a:r>
            <a:r>
              <a:rPr lang="zh-CN" altLang="en-US" dirty="0"/>
              <a:t>：第一个字母大写   </a:t>
            </a:r>
          </a:p>
          <a:p>
            <a:r>
              <a:rPr lang="en-US" altLang="zh-CN" dirty="0"/>
              <a:t>new Object() </a:t>
            </a:r>
            <a:r>
              <a:rPr lang="zh-CN" altLang="en-US" dirty="0"/>
              <a:t>：需要 </a:t>
            </a:r>
            <a:r>
              <a:rPr lang="en-US" altLang="zh-CN" dirty="0"/>
              <a:t>new </a:t>
            </a:r>
            <a:r>
              <a:rPr lang="zh-CN" altLang="en-US" dirty="0"/>
              <a:t>关键字</a:t>
            </a:r>
          </a:p>
          <a:p>
            <a:r>
              <a:rPr lang="zh-CN" altLang="en-US" dirty="0"/>
              <a:t>使用的格式：对象</a:t>
            </a:r>
            <a:r>
              <a:rPr lang="en-US" altLang="zh-CN" dirty="0"/>
              <a:t>.</a:t>
            </a:r>
            <a:r>
              <a:rPr lang="zh-CN" altLang="en-US" dirty="0"/>
              <a:t>属性 </a:t>
            </a:r>
            <a:r>
              <a:rPr lang="en-US" altLang="zh-CN" dirty="0"/>
              <a:t>=  </a:t>
            </a:r>
            <a:r>
              <a:rPr lang="zh-CN" altLang="en-US" dirty="0"/>
              <a:t>值</a:t>
            </a:r>
            <a:r>
              <a:rPr lang="en-US" altLang="zh-CN" dirty="0"/>
              <a:t>;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313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FBA4-4557-E0C1-F10D-A0730935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08643"/>
            <a:ext cx="10515600" cy="1325563"/>
          </a:xfrm>
        </p:spPr>
        <p:txBody>
          <a:bodyPr/>
          <a:lstStyle/>
          <a:p>
            <a:r>
              <a:rPr lang="zh-CN" altLang="en-US" dirty="0"/>
              <a:t>利用构造函数创建对象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3768"/>
            <a:ext cx="10515600" cy="66253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构造函数</a:t>
            </a:r>
            <a:r>
              <a:rPr lang="en-US" altLang="zh-CN" dirty="0"/>
              <a:t>: </a:t>
            </a:r>
            <a:r>
              <a:rPr lang="zh-CN" altLang="en-US" dirty="0"/>
              <a:t>是一种特殊的函数 </a:t>
            </a:r>
            <a:r>
              <a:rPr lang="en-US" altLang="zh-CN" dirty="0"/>
              <a:t>, </a:t>
            </a:r>
            <a:r>
              <a:rPr lang="zh-CN" altLang="en-US" dirty="0"/>
              <a:t>主要用来初始化对象 </a:t>
            </a:r>
            <a:r>
              <a:rPr lang="en-US" altLang="zh-CN" dirty="0"/>
              <a:t>, </a:t>
            </a:r>
            <a:r>
              <a:rPr lang="zh-CN" altLang="en-US" dirty="0"/>
              <a:t>即为对象成员变量赋初始值 </a:t>
            </a:r>
            <a:r>
              <a:rPr lang="en-US" altLang="zh-CN" dirty="0"/>
              <a:t>, </a:t>
            </a:r>
            <a:r>
              <a:rPr lang="zh-CN" altLang="en-US" dirty="0"/>
              <a:t>它总是和 </a:t>
            </a:r>
            <a:r>
              <a:rPr lang="en-US" altLang="zh-CN" dirty="0"/>
              <a:t>new </a:t>
            </a:r>
            <a:r>
              <a:rPr lang="zh-CN" altLang="en-US" dirty="0"/>
              <a:t>运算符一起使用 </a:t>
            </a:r>
            <a:r>
              <a:rPr lang="en-US" altLang="zh-CN" dirty="0"/>
              <a:t>. </a:t>
            </a:r>
            <a:r>
              <a:rPr lang="zh-CN" altLang="en-US" dirty="0"/>
              <a:t>我们可以把对象中一些公共的属性和方法抽取出来 </a:t>
            </a:r>
            <a:r>
              <a:rPr lang="en-US" altLang="zh-CN" dirty="0"/>
              <a:t>, </a:t>
            </a:r>
            <a:r>
              <a:rPr lang="zh-CN" altLang="en-US" dirty="0"/>
              <a:t>然后封装到这个函数里面 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构造函数的调用格式：</a:t>
            </a:r>
            <a:r>
              <a:rPr lang="en-US" altLang="zh-CN" dirty="0"/>
              <a:t>`var obj = new </a:t>
            </a:r>
            <a:r>
              <a:rPr lang="zh-CN" altLang="en-US" dirty="0"/>
              <a:t>构造函数名</a:t>
            </a:r>
            <a:r>
              <a:rPr lang="en-US" altLang="zh-CN" dirty="0"/>
              <a:t>(</a:t>
            </a:r>
            <a:r>
              <a:rPr lang="zh-CN" altLang="en-US" dirty="0"/>
              <a:t>实参</a:t>
            </a:r>
            <a:r>
              <a:rPr lang="en-US" altLang="zh-CN" dirty="0"/>
              <a:t>1</a:t>
            </a:r>
            <a:r>
              <a:rPr lang="zh-CN" altLang="en-US" dirty="0"/>
              <a:t>，实参</a:t>
            </a:r>
            <a:r>
              <a:rPr lang="en-US" altLang="zh-CN" dirty="0"/>
              <a:t>2</a:t>
            </a:r>
            <a:r>
              <a:rPr lang="zh-CN" altLang="en-US" dirty="0"/>
              <a:t>，实参</a:t>
            </a:r>
            <a:r>
              <a:rPr lang="en-US" altLang="zh-CN" dirty="0"/>
              <a:t>3)`</a:t>
            </a:r>
          </a:p>
          <a:p>
            <a:r>
              <a:rPr lang="zh-CN" altLang="en-US" dirty="0"/>
              <a:t>注意事项</a:t>
            </a:r>
          </a:p>
          <a:p>
            <a:r>
              <a:rPr lang="en-US" altLang="zh-CN" dirty="0"/>
              <a:t>1.   </a:t>
            </a:r>
            <a:r>
              <a:rPr lang="zh-CN" altLang="en-US" dirty="0"/>
              <a:t>构造函数约定首字母大写。</a:t>
            </a:r>
          </a:p>
          <a:p>
            <a:r>
              <a:rPr lang="en-US" altLang="zh-CN" dirty="0"/>
              <a:t>2.   </a:t>
            </a:r>
            <a:r>
              <a:rPr lang="zh-CN" altLang="en-US" dirty="0"/>
              <a:t>函数内的属性和方法前面需要添加 </a:t>
            </a:r>
            <a:r>
              <a:rPr lang="en-US" altLang="zh-CN" dirty="0"/>
              <a:t>`this` </a:t>
            </a:r>
            <a:r>
              <a:rPr lang="zh-CN" altLang="en-US" dirty="0"/>
              <a:t>，表示当前对象的属性和方法。</a:t>
            </a:r>
          </a:p>
          <a:p>
            <a:r>
              <a:rPr lang="en-US" altLang="zh-CN" dirty="0"/>
              <a:t>3.   </a:t>
            </a:r>
            <a:r>
              <a:rPr lang="zh-CN" altLang="en-US" dirty="0"/>
              <a:t>构造函数中不需要 </a:t>
            </a:r>
            <a:r>
              <a:rPr lang="en-US" altLang="zh-CN" dirty="0"/>
              <a:t>`return` </a:t>
            </a:r>
            <a:r>
              <a:rPr lang="zh-CN" altLang="en-US" dirty="0"/>
              <a:t>返回结果。</a:t>
            </a:r>
          </a:p>
          <a:p>
            <a:r>
              <a:rPr lang="en-US" altLang="zh-CN" dirty="0"/>
              <a:t>4.   </a:t>
            </a:r>
            <a:r>
              <a:rPr lang="zh-CN" altLang="en-US" dirty="0"/>
              <a:t>当我们创建对象的时候，必须用 </a:t>
            </a:r>
            <a:r>
              <a:rPr lang="en-US" altLang="zh-CN" dirty="0"/>
              <a:t>`new` </a:t>
            </a:r>
            <a:r>
              <a:rPr lang="zh-CN" altLang="en-US" dirty="0"/>
              <a:t>来调用构造函数。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其他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构造函数，如 </a:t>
            </a:r>
            <a:r>
              <a:rPr lang="en-US" altLang="zh-CN" dirty="0"/>
              <a:t>`Stars()`</a:t>
            </a:r>
            <a:r>
              <a:rPr lang="zh-CN" altLang="en-US" dirty="0"/>
              <a:t>，抽象了对象的公共部分，封装到了函数里面，它泛指某一大类（</a:t>
            </a:r>
            <a:r>
              <a:rPr lang="en-US" altLang="zh-CN" dirty="0"/>
              <a:t>class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- </a:t>
            </a:r>
            <a:r>
              <a:rPr lang="zh-CN" altLang="en-US" dirty="0"/>
              <a:t>创建对象，如 </a:t>
            </a:r>
            <a:r>
              <a:rPr lang="en-US" altLang="zh-CN" dirty="0"/>
              <a:t>`new Stars()`</a:t>
            </a:r>
            <a:r>
              <a:rPr lang="zh-CN" altLang="en-US" dirty="0"/>
              <a:t>，特指某一个，通过 </a:t>
            </a:r>
            <a:r>
              <a:rPr lang="en-US" altLang="zh-CN" dirty="0"/>
              <a:t>`new` </a:t>
            </a:r>
            <a:r>
              <a:rPr lang="zh-CN" altLang="en-US" dirty="0"/>
              <a:t>关键字创建对象的过程我们也称为对象实例化</a:t>
            </a:r>
          </a:p>
        </p:txBody>
      </p:sp>
    </p:spTree>
    <p:extLst>
      <p:ext uri="{BB962C8B-B14F-4D97-AF65-F5344CB8AC3E}">
        <p14:creationId xmlns:p14="http://schemas.microsoft.com/office/powerpoint/2010/main" val="1759369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D37EF-183B-3302-59B8-D9F7C2A0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474"/>
            <a:ext cx="10515600" cy="5615489"/>
          </a:xfrm>
        </p:spPr>
        <p:txBody>
          <a:bodyPr/>
          <a:lstStyle/>
          <a:p>
            <a:r>
              <a:rPr lang="zh-CN" altLang="en-US" dirty="0"/>
              <a:t>如果方法是构造函数中定义的方法 </a:t>
            </a:r>
            <a:r>
              <a:rPr lang="en-US" altLang="zh-CN" dirty="0"/>
              <a:t>, </a:t>
            </a:r>
            <a:r>
              <a:rPr lang="zh-CN" altLang="en-US" dirty="0"/>
              <a:t>通过构造函数创建出来的多个对象 </a:t>
            </a:r>
          </a:p>
          <a:p>
            <a:r>
              <a:rPr lang="zh-CN" altLang="en-US" dirty="0"/>
              <a:t>每个对象都有该方法的拷贝 </a:t>
            </a:r>
            <a:r>
              <a:rPr lang="en-US" altLang="zh-CN" dirty="0"/>
              <a:t>, </a:t>
            </a:r>
            <a:r>
              <a:rPr lang="zh-CN" altLang="en-US" dirty="0"/>
              <a:t>也就是说 </a:t>
            </a:r>
            <a:r>
              <a:rPr lang="en-US" altLang="zh-CN" dirty="0"/>
              <a:t>, </a:t>
            </a:r>
            <a:r>
              <a:rPr lang="zh-CN" altLang="en-US" dirty="0"/>
              <a:t>每个对象的方法是不同的方法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尽管方法体是一样的 </a:t>
            </a:r>
            <a:r>
              <a:rPr lang="en-US" altLang="zh-CN" dirty="0"/>
              <a:t>, </a:t>
            </a:r>
            <a:r>
              <a:rPr lang="zh-CN" altLang="en-US" dirty="0"/>
              <a:t>但是它们还是不同的方法</a:t>
            </a:r>
          </a:p>
          <a:p>
            <a:r>
              <a:rPr lang="zh-CN" altLang="en-US" dirty="0"/>
              <a:t>在构造函数中不建议定义方法 </a:t>
            </a:r>
            <a:r>
              <a:rPr lang="en-US" altLang="zh-CN" dirty="0"/>
              <a:t>, </a:t>
            </a:r>
            <a:r>
              <a:rPr lang="zh-CN" altLang="en-US" dirty="0"/>
              <a:t>只定义属性就行了</a:t>
            </a:r>
          </a:p>
        </p:txBody>
      </p:sp>
    </p:spTree>
    <p:extLst>
      <p:ext uri="{BB962C8B-B14F-4D97-AF65-F5344CB8AC3E}">
        <p14:creationId xmlns:p14="http://schemas.microsoft.com/office/powerpoint/2010/main" val="3725432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指针在</a:t>
            </a:r>
            <a:r>
              <a:rPr lang="en-US" altLang="zh-CN" dirty="0" err="1"/>
              <a:t>js</a:t>
            </a:r>
            <a:r>
              <a:rPr lang="zh-CN" altLang="en-US" dirty="0"/>
              <a:t>中往往是指向</a:t>
            </a:r>
            <a:r>
              <a:rPr lang="en-US" altLang="zh-CN" dirty="0"/>
              <a:t>window</a:t>
            </a:r>
            <a:r>
              <a:rPr lang="zh-CN" altLang="en-US" dirty="0"/>
              <a:t>对象 </a:t>
            </a:r>
            <a:r>
              <a:rPr lang="en-US" altLang="zh-CN" dirty="0"/>
              <a:t>-- </a:t>
            </a:r>
            <a:r>
              <a:rPr lang="zh-CN" altLang="en-US" dirty="0"/>
              <a:t>浏览器窗口对象</a:t>
            </a:r>
          </a:p>
          <a:p>
            <a:r>
              <a:rPr lang="zh-CN" altLang="en-US" dirty="0"/>
              <a:t>构造函数中的</a:t>
            </a:r>
            <a:r>
              <a:rPr lang="en-US" altLang="zh-CN" dirty="0"/>
              <a:t>this </a:t>
            </a:r>
            <a:r>
              <a:rPr lang="zh-CN" altLang="en-US" dirty="0"/>
              <a:t>是指向于对象本身 </a:t>
            </a:r>
            <a:r>
              <a:rPr lang="en-US" altLang="zh-CN" dirty="0"/>
              <a:t>-- </a:t>
            </a:r>
            <a:r>
              <a:rPr lang="zh-CN" altLang="en-US" dirty="0"/>
              <a:t>创建出来的对象</a:t>
            </a:r>
          </a:p>
        </p:txBody>
      </p:sp>
    </p:spTree>
    <p:extLst>
      <p:ext uri="{BB962C8B-B14F-4D97-AF65-F5344CB8AC3E}">
        <p14:creationId xmlns:p14="http://schemas.microsoft.com/office/powerpoint/2010/main" val="40792442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关键字的作用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在构造函数代码开始执行之前，创建一个空对象；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修改</a:t>
            </a:r>
            <a:r>
              <a:rPr lang="en-US" altLang="zh-CN" dirty="0"/>
              <a:t>this</a:t>
            </a:r>
            <a:r>
              <a:rPr lang="zh-CN" altLang="en-US" dirty="0"/>
              <a:t>的指向，把</a:t>
            </a:r>
            <a:r>
              <a:rPr lang="en-US" altLang="zh-CN" dirty="0"/>
              <a:t>this</a:t>
            </a:r>
            <a:r>
              <a:rPr lang="zh-CN" altLang="en-US" dirty="0"/>
              <a:t>指向创建出来的空对象；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执行函数的代码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在函数完成之后，返回</a:t>
            </a:r>
            <a:r>
              <a:rPr lang="en-US" altLang="zh-CN" dirty="0"/>
              <a:t>this---</a:t>
            </a:r>
            <a:r>
              <a:rPr lang="zh-CN" altLang="en-US" dirty="0"/>
              <a:t>即创建出来的对象</a:t>
            </a:r>
          </a:p>
        </p:txBody>
      </p:sp>
    </p:spTree>
    <p:extLst>
      <p:ext uri="{BB962C8B-B14F-4D97-AF65-F5344CB8AC3E}">
        <p14:creationId xmlns:p14="http://schemas.microsoft.com/office/powerpoint/2010/main" val="1750642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for...in </a:t>
            </a:r>
            <a:r>
              <a:rPr lang="zh-CN" altLang="en-US" dirty="0"/>
              <a:t>语句用于对</a:t>
            </a:r>
            <a:r>
              <a:rPr lang="en-US" altLang="zh-CN" dirty="0"/>
              <a:t>`</a:t>
            </a:r>
            <a:r>
              <a:rPr lang="zh-CN" altLang="en-US" dirty="0"/>
              <a:t>数组</a:t>
            </a:r>
            <a:r>
              <a:rPr lang="en-US" altLang="zh-CN" dirty="0"/>
              <a:t>`</a:t>
            </a:r>
            <a:r>
              <a:rPr lang="zh-CN" altLang="en-US" dirty="0"/>
              <a:t>或者</a:t>
            </a:r>
            <a:r>
              <a:rPr lang="en-US" altLang="zh-CN" dirty="0"/>
              <a:t>`</a:t>
            </a:r>
            <a:r>
              <a:rPr lang="zh-CN" altLang="en-US" dirty="0"/>
              <a:t>对象</a:t>
            </a:r>
            <a:r>
              <a:rPr lang="en-US" altLang="zh-CN" dirty="0"/>
              <a:t>`</a:t>
            </a:r>
            <a:r>
              <a:rPr lang="zh-CN" altLang="en-US" dirty="0"/>
              <a:t>的属性进行循环操作。</a:t>
            </a:r>
          </a:p>
          <a:p>
            <a:r>
              <a:rPr lang="zh-CN" altLang="en-US" dirty="0"/>
              <a:t>​		其语法如下：  </a:t>
            </a:r>
          </a:p>
          <a:p>
            <a:r>
              <a:rPr lang="en-US" altLang="zh-CN" dirty="0"/>
              <a:t>```</a:t>
            </a:r>
            <a:r>
              <a:rPr lang="en-US" altLang="zh-CN" dirty="0" err="1"/>
              <a:t>js</a:t>
            </a:r>
            <a:endParaRPr lang="en-US" altLang="zh-CN" dirty="0"/>
          </a:p>
          <a:p>
            <a:r>
              <a:rPr lang="en-US" altLang="zh-CN" dirty="0"/>
              <a:t>for (</a:t>
            </a:r>
            <a:r>
              <a:rPr lang="zh-CN" altLang="en-US" dirty="0"/>
              <a:t>变量 </a:t>
            </a:r>
            <a:r>
              <a:rPr lang="en-US" altLang="zh-CN" dirty="0"/>
              <a:t>in </a:t>
            </a:r>
            <a:r>
              <a:rPr lang="zh-CN" altLang="en-US" dirty="0"/>
              <a:t>对象名字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在此执行代码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```</a:t>
            </a:r>
          </a:p>
          <a:p>
            <a:r>
              <a:rPr lang="zh-CN" altLang="en-US" dirty="0"/>
              <a:t>对数组使用</a:t>
            </a:r>
            <a:r>
              <a:rPr lang="en-US" altLang="zh-CN" dirty="0"/>
              <a:t>for...in</a:t>
            </a:r>
            <a:r>
              <a:rPr lang="zh-CN" altLang="en-US" dirty="0"/>
              <a:t>循环的时候 </a:t>
            </a:r>
            <a:r>
              <a:rPr lang="en-US" altLang="zh-CN" dirty="0"/>
              <a:t>, </a:t>
            </a:r>
            <a:r>
              <a:rPr lang="zh-CN" altLang="en-US" dirty="0"/>
              <a:t>打印是数组的下标</a:t>
            </a:r>
          </a:p>
        </p:txBody>
      </p:sp>
    </p:spTree>
    <p:extLst>
      <p:ext uri="{BB962C8B-B14F-4D97-AF65-F5344CB8AC3E}">
        <p14:creationId xmlns:p14="http://schemas.microsoft.com/office/powerpoint/2010/main" val="2849438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 </a:t>
            </a:r>
            <a:r>
              <a:rPr lang="zh-CN" altLang="en-US" dirty="0"/>
              <a:t>中的对象分为三种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自定义对象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内置对象 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浏览器对象</a:t>
            </a:r>
            <a:endParaRPr lang="en-US" altLang="zh-CN" dirty="0"/>
          </a:p>
          <a:p>
            <a:r>
              <a:rPr lang="zh-CN" altLang="en-US" dirty="0"/>
              <a:t>前面两种对象是</a:t>
            </a:r>
            <a:r>
              <a:rPr lang="en-US" altLang="zh-CN" dirty="0"/>
              <a:t>JS </a:t>
            </a:r>
            <a:r>
              <a:rPr lang="zh-CN" altLang="en-US" dirty="0"/>
              <a:t>基础内容 </a:t>
            </a:r>
            <a:r>
              <a:rPr lang="en-US" altLang="zh-CN" dirty="0"/>
              <a:t>, </a:t>
            </a:r>
            <a:r>
              <a:rPr lang="zh-CN" altLang="en-US" dirty="0"/>
              <a:t>属于</a:t>
            </a:r>
            <a:r>
              <a:rPr lang="en-US" altLang="zh-CN" dirty="0"/>
              <a:t>ECMAScript</a:t>
            </a:r>
          </a:p>
          <a:p>
            <a:r>
              <a:rPr lang="zh-CN" altLang="en-US" dirty="0"/>
              <a:t>第三个浏览器对象是</a:t>
            </a:r>
            <a:r>
              <a:rPr lang="en-US" altLang="zh-CN" dirty="0" err="1"/>
              <a:t>js</a:t>
            </a:r>
            <a:r>
              <a:rPr lang="zh-CN" altLang="en-US" dirty="0"/>
              <a:t>独有的 </a:t>
            </a:r>
            <a:r>
              <a:rPr lang="en-US" altLang="zh-CN" dirty="0"/>
              <a:t>, </a:t>
            </a:r>
            <a:r>
              <a:rPr lang="en-US" altLang="zh-CN" dirty="0" err="1"/>
              <a:t>js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讲解内置对象就是指</a:t>
            </a:r>
            <a:r>
              <a:rPr lang="en-US" altLang="zh-CN" dirty="0" err="1"/>
              <a:t>js</a:t>
            </a:r>
            <a:r>
              <a:rPr lang="zh-CN" altLang="en-US" dirty="0"/>
              <a:t>语言自带的一些对象 </a:t>
            </a:r>
            <a:r>
              <a:rPr lang="en-US" altLang="zh-CN" dirty="0"/>
              <a:t>, </a:t>
            </a:r>
            <a:r>
              <a:rPr lang="zh-CN" altLang="en-US" dirty="0"/>
              <a:t>这些对象供开发者使用 </a:t>
            </a:r>
            <a:r>
              <a:rPr lang="en-US" altLang="zh-CN" dirty="0"/>
              <a:t>, </a:t>
            </a:r>
            <a:r>
              <a:rPr lang="zh-CN" altLang="en-US" dirty="0"/>
              <a:t>并提供了一些常用的或是最基本而必要的功能</a:t>
            </a:r>
            <a:r>
              <a:rPr lang="en-US" altLang="zh-CN" dirty="0"/>
              <a:t>(</a:t>
            </a:r>
            <a:r>
              <a:rPr lang="zh-CN" altLang="en-US" dirty="0"/>
              <a:t>属性和方法</a:t>
            </a:r>
            <a:r>
              <a:rPr lang="en-US" altLang="zh-CN" dirty="0"/>
              <a:t>) , </a:t>
            </a:r>
            <a:r>
              <a:rPr lang="zh-CN" altLang="en-US" dirty="0"/>
              <a:t>内置对象最大的优点就是帮助我们快速开发</a:t>
            </a:r>
            <a:endParaRPr lang="en-US" altLang="zh-CN" dirty="0"/>
          </a:p>
          <a:p>
            <a:r>
              <a:rPr lang="en-US" altLang="zh-CN" dirty="0"/>
              <a:t>JavaScript </a:t>
            </a:r>
            <a:r>
              <a:rPr lang="zh-CN" altLang="en-US" dirty="0"/>
              <a:t>提供多个内置对象</a:t>
            </a:r>
            <a:r>
              <a:rPr lang="en-US" altLang="zh-CN" dirty="0"/>
              <a:t>: `Math , Date , Array , String` 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426810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ED367-9F34-A42F-0AB2-94946AFE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Undefined</a:t>
            </a:r>
            <a:r>
              <a:rPr lang="zh-CN" altLang="en-US" dirty="0"/>
              <a:t>和 </a:t>
            </a:r>
            <a:r>
              <a:rPr lang="en-US" altLang="zh-CN" dirty="0"/>
              <a:t>Null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39F37-1031-CC5B-0CD6-12B4962E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一个声明后没有被赋值的变量会有一个默认值</a:t>
            </a:r>
            <a:r>
              <a:rPr lang="en-US" altLang="zh-CN" dirty="0"/>
              <a:t>`undefined` ( </a:t>
            </a:r>
            <a:r>
              <a:rPr lang="zh-CN" altLang="en-US" dirty="0"/>
              <a:t>如果进行相连或者相加时，注意结果）</a:t>
            </a:r>
            <a:endParaRPr lang="en-US" altLang="zh-CN" dirty="0"/>
          </a:p>
          <a:p>
            <a:r>
              <a:rPr lang="zh-CN" altLang="en-US" dirty="0"/>
              <a:t>一个声明变量给 </a:t>
            </a:r>
            <a:r>
              <a:rPr lang="en-US" altLang="zh-CN" dirty="0"/>
              <a:t>null </a:t>
            </a:r>
            <a:r>
              <a:rPr lang="zh-CN" altLang="en-US" dirty="0"/>
              <a:t>值，里面存的值为空</a:t>
            </a:r>
          </a:p>
        </p:txBody>
      </p:sp>
    </p:spTree>
    <p:extLst>
      <p:ext uri="{BB962C8B-B14F-4D97-AF65-F5344CB8AC3E}">
        <p14:creationId xmlns:p14="http://schemas.microsoft.com/office/powerpoint/2010/main" val="5467910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7657"/>
            <a:ext cx="10515600" cy="1325563"/>
          </a:xfrm>
        </p:spPr>
        <p:txBody>
          <a:bodyPr/>
          <a:lstStyle/>
          <a:p>
            <a:r>
              <a:rPr lang="en-US" altLang="zh-CN" dirty="0"/>
              <a:t>Math </a:t>
            </a:r>
            <a:r>
              <a:rPr lang="zh-CN" altLang="en-US" dirty="0"/>
              <a:t>数学对象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9983"/>
            <a:ext cx="10515600" cy="4351338"/>
          </a:xfrm>
        </p:spPr>
        <p:txBody>
          <a:bodyPr/>
          <a:lstStyle/>
          <a:p>
            <a:r>
              <a:rPr lang="en-US" altLang="zh-CN" dirty="0"/>
              <a:t>Math </a:t>
            </a:r>
            <a:r>
              <a:rPr lang="zh-CN" altLang="en-US" dirty="0"/>
              <a:t>对象不是构造函数 </a:t>
            </a:r>
            <a:r>
              <a:rPr lang="en-US" altLang="zh-CN" dirty="0"/>
              <a:t>, </a:t>
            </a:r>
            <a:r>
              <a:rPr lang="zh-CN" altLang="en-US" dirty="0"/>
              <a:t>它具有函数常数和函数的属性和方法 </a:t>
            </a:r>
            <a:r>
              <a:rPr lang="en-US" altLang="zh-CN" dirty="0"/>
              <a:t>, </a:t>
            </a:r>
            <a:r>
              <a:rPr lang="zh-CN" altLang="en-US" dirty="0"/>
              <a:t>跟数学相关的运算 </a:t>
            </a:r>
            <a:r>
              <a:rPr lang="en-US" altLang="zh-CN" dirty="0"/>
              <a:t>(</a:t>
            </a:r>
            <a:r>
              <a:rPr lang="zh-CN" altLang="en-US" dirty="0"/>
              <a:t>求绝对值 </a:t>
            </a:r>
            <a:r>
              <a:rPr lang="en-US" altLang="zh-CN" dirty="0"/>
              <a:t>, </a:t>
            </a:r>
            <a:r>
              <a:rPr lang="zh-CN" altLang="en-US" dirty="0"/>
              <a:t>取整 </a:t>
            </a:r>
            <a:r>
              <a:rPr lang="en-US" altLang="zh-CN" dirty="0"/>
              <a:t>, </a:t>
            </a:r>
            <a:r>
              <a:rPr lang="zh-CN" altLang="en-US" dirty="0"/>
              <a:t>最大值等</a:t>
            </a:r>
            <a:r>
              <a:rPr lang="en-US" altLang="zh-CN" dirty="0"/>
              <a:t>) </a:t>
            </a:r>
            <a:r>
              <a:rPr lang="zh-CN" altLang="en-US" dirty="0"/>
              <a:t>可以使用</a:t>
            </a:r>
            <a:r>
              <a:rPr lang="en-US" altLang="zh-CN" dirty="0"/>
              <a:t>`Math`</a:t>
            </a:r>
            <a:r>
              <a:rPr lang="zh-CN" altLang="en-US" dirty="0"/>
              <a:t>中的对象</a:t>
            </a:r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3B46572-BED4-CEF5-91BE-46E074D3C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536134"/>
              </p:ext>
            </p:extLst>
          </p:nvPr>
        </p:nvGraphicFramePr>
        <p:xfrm>
          <a:off x="1124952" y="2253832"/>
          <a:ext cx="994209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2" imgW="9172575" imgH="4467225" progId="Paint.Picture">
                  <p:embed/>
                </p:oleObj>
              </mc:Choice>
              <mc:Fallback>
                <p:oleObj name="BMP 图像" r:id="rId2" imgW="9172575" imgH="446722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4952" y="2253832"/>
                        <a:ext cx="9942095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342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Date </a:t>
            </a:r>
            <a:r>
              <a:rPr lang="zh-CN" altLang="en-US" dirty="0"/>
              <a:t>日期对象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Date </a:t>
            </a:r>
            <a:r>
              <a:rPr lang="zh-CN" altLang="en-US" dirty="0"/>
              <a:t>对象和</a:t>
            </a:r>
            <a:r>
              <a:rPr lang="en-US" altLang="zh-CN" dirty="0"/>
              <a:t>Math</a:t>
            </a:r>
            <a:r>
              <a:rPr lang="zh-CN" altLang="en-US" dirty="0"/>
              <a:t>对象不一样 </a:t>
            </a:r>
            <a:r>
              <a:rPr lang="en-US" altLang="zh-CN" dirty="0"/>
              <a:t>, Date </a:t>
            </a:r>
            <a:r>
              <a:rPr lang="zh-CN" altLang="en-US" dirty="0"/>
              <a:t>是一个构造函数 </a:t>
            </a:r>
            <a:r>
              <a:rPr lang="en-US" altLang="zh-CN" dirty="0"/>
              <a:t>, </a:t>
            </a:r>
            <a:r>
              <a:rPr lang="zh-CN" altLang="en-US" dirty="0"/>
              <a:t>所以使用时需要实例化后才能使用其中具体方法和属性 </a:t>
            </a:r>
            <a:r>
              <a:rPr lang="en-US" altLang="zh-CN" dirty="0"/>
              <a:t>, Date</a:t>
            </a:r>
            <a:r>
              <a:rPr lang="zh-CN" altLang="en-US" dirty="0"/>
              <a:t>实例用来处理日期和时间 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使用</a:t>
            </a:r>
            <a:r>
              <a:rPr lang="en-US" altLang="zh-CN" dirty="0"/>
              <a:t>Date</a:t>
            </a:r>
            <a:r>
              <a:rPr lang="zh-CN" altLang="en-US" dirty="0"/>
              <a:t>实例化日期对象</a:t>
            </a:r>
          </a:p>
          <a:p>
            <a:r>
              <a:rPr lang="zh-CN" altLang="en-US" dirty="0"/>
              <a:t>获取当前时间必须实例化</a:t>
            </a:r>
            <a:r>
              <a:rPr lang="en-US" altLang="zh-CN" dirty="0"/>
              <a:t>: var now = new Date();</a:t>
            </a:r>
          </a:p>
          <a:p>
            <a:r>
              <a:rPr lang="zh-CN" altLang="en-US" dirty="0"/>
              <a:t>获取指定时间的日期对象</a:t>
            </a:r>
            <a:r>
              <a:rPr lang="en-US" altLang="zh-CN" dirty="0"/>
              <a:t>: var future = new Date('2019/5/1');</a:t>
            </a:r>
          </a:p>
          <a:p>
            <a:r>
              <a:rPr lang="zh-CN" altLang="en-US" dirty="0"/>
              <a:t>注意</a:t>
            </a:r>
            <a:r>
              <a:rPr lang="en-US" altLang="zh-CN" dirty="0"/>
              <a:t>: </a:t>
            </a:r>
            <a:r>
              <a:rPr lang="zh-CN" altLang="en-US" dirty="0"/>
              <a:t>如果创建实例时并未传入参数 </a:t>
            </a:r>
            <a:r>
              <a:rPr lang="en-US" altLang="zh-CN" dirty="0"/>
              <a:t>, </a:t>
            </a:r>
            <a:r>
              <a:rPr lang="zh-CN" altLang="en-US" dirty="0"/>
              <a:t>则得到的日期对象是当前时间对应的日期对象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Date</a:t>
            </a:r>
            <a:r>
              <a:rPr lang="zh-CN" altLang="en-US" dirty="0"/>
              <a:t>实例获取总毫秒数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总毫秒数的含义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1970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</a:t>
            </a:r>
            <a:r>
              <a:rPr lang="en-US" altLang="zh-CN" dirty="0"/>
              <a:t>(</a:t>
            </a:r>
            <a:r>
              <a:rPr lang="zh-CN" altLang="en-US" dirty="0"/>
              <a:t>世界标准时间</a:t>
            </a:r>
            <a:r>
              <a:rPr lang="en-US" altLang="zh-CN" dirty="0"/>
              <a:t>)</a:t>
            </a:r>
            <a:r>
              <a:rPr lang="zh-CN" altLang="en-US" dirty="0"/>
              <a:t>起的毫秒数</a:t>
            </a:r>
          </a:p>
        </p:txBody>
      </p:sp>
    </p:spTree>
    <p:extLst>
      <p:ext uri="{BB962C8B-B14F-4D97-AF65-F5344CB8AC3E}">
        <p14:creationId xmlns:p14="http://schemas.microsoft.com/office/powerpoint/2010/main" val="2338843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007EE30-C661-92FA-977F-74A5179DA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543218"/>
              </p:ext>
            </p:extLst>
          </p:nvPr>
        </p:nvGraphicFramePr>
        <p:xfrm>
          <a:off x="457200" y="565484"/>
          <a:ext cx="11277600" cy="572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886700" imgH="3057525" progId="Paint.Picture">
                  <p:embed/>
                </p:oleObj>
              </mc:Choice>
              <mc:Fallback>
                <p:oleObj r:id="rId2" imgW="7886700" imgH="305752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565484"/>
                        <a:ext cx="11277600" cy="5727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6730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Array </a:t>
            </a:r>
            <a:r>
              <a:rPr lang="zh-CN" altLang="en-US" dirty="0"/>
              <a:t>数组对象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创建数组的两种方式</a:t>
            </a:r>
            <a:endParaRPr lang="en-US" altLang="zh-CN" dirty="0"/>
          </a:p>
          <a:p>
            <a:pPr lvl="1"/>
            <a:r>
              <a:rPr lang="zh-CN" altLang="en-US" dirty="0"/>
              <a:t>字面量方式   </a:t>
            </a:r>
            <a:r>
              <a:rPr lang="en-US" altLang="zh-CN" dirty="0"/>
              <a:t>var </a:t>
            </a:r>
            <a:r>
              <a:rPr lang="en-US" altLang="zh-CN" dirty="0" err="1"/>
              <a:t>arr</a:t>
            </a:r>
            <a:r>
              <a:rPr lang="en-US" altLang="zh-CN" dirty="0"/>
              <a:t> = [1 , 'test' , true];</a:t>
            </a:r>
          </a:p>
          <a:p>
            <a:pPr lvl="1"/>
            <a:r>
              <a:rPr lang="en-US" altLang="zh-CN" dirty="0"/>
              <a:t>new Array()   var </a:t>
            </a:r>
            <a:r>
              <a:rPr lang="en-US" altLang="zh-CN" dirty="0" err="1"/>
              <a:t>arr</a:t>
            </a:r>
            <a:r>
              <a:rPr lang="en-US" altLang="zh-CN" dirty="0"/>
              <a:t> = new Array();</a:t>
            </a:r>
          </a:p>
          <a:p>
            <a:r>
              <a:rPr lang="zh-CN" altLang="en-US" dirty="0"/>
              <a:t>注意</a:t>
            </a:r>
            <a:r>
              <a:rPr lang="en-US" altLang="zh-CN" dirty="0"/>
              <a:t>: </a:t>
            </a:r>
            <a:r>
              <a:rPr lang="zh-CN" altLang="en-US" dirty="0"/>
              <a:t>上面的代码中</a:t>
            </a:r>
            <a:r>
              <a:rPr lang="en-US" altLang="zh-CN" dirty="0" err="1"/>
              <a:t>arr</a:t>
            </a:r>
            <a:r>
              <a:rPr lang="zh-CN" altLang="en-US" dirty="0"/>
              <a:t>创建出的是一个空数组 </a:t>
            </a:r>
            <a:r>
              <a:rPr lang="en-US" altLang="zh-CN" dirty="0"/>
              <a:t>, </a:t>
            </a:r>
            <a:r>
              <a:rPr lang="zh-CN" altLang="en-US" dirty="0"/>
              <a:t>如果需要使用构造函数</a:t>
            </a:r>
            <a:r>
              <a:rPr lang="en-US" altLang="zh-CN" dirty="0"/>
              <a:t>Array</a:t>
            </a:r>
            <a:r>
              <a:rPr lang="zh-CN" altLang="en-US" dirty="0"/>
              <a:t>创建非空数组 </a:t>
            </a:r>
            <a:r>
              <a:rPr lang="en-US" altLang="zh-CN" dirty="0"/>
              <a:t>, </a:t>
            </a:r>
            <a:r>
              <a:rPr lang="zh-CN" altLang="en-US" dirty="0"/>
              <a:t>可以在创建数组时传入参数</a:t>
            </a:r>
            <a:endParaRPr lang="en-US" altLang="zh-CN" dirty="0"/>
          </a:p>
          <a:p>
            <a:r>
              <a:rPr lang="zh-CN" altLang="en-US" dirty="0"/>
              <a:t>参数传递规则如下 </a:t>
            </a:r>
            <a:r>
              <a:rPr lang="en-US" altLang="zh-CN" dirty="0"/>
              <a:t>: </a:t>
            </a:r>
            <a:r>
              <a:rPr lang="zh-CN" altLang="en-US" dirty="0"/>
              <a:t>如果只传入一个参数</a:t>
            </a:r>
            <a:r>
              <a:rPr lang="en-US" altLang="zh-CN" dirty="0"/>
              <a:t>, </a:t>
            </a:r>
            <a:r>
              <a:rPr lang="zh-CN" altLang="en-US" dirty="0"/>
              <a:t>则参数规定了数组的长度 </a:t>
            </a:r>
            <a:r>
              <a:rPr lang="en-US" altLang="zh-CN" dirty="0"/>
              <a:t>, </a:t>
            </a:r>
            <a:r>
              <a:rPr lang="zh-CN" altLang="en-US" dirty="0"/>
              <a:t>如果传入了多个参数 </a:t>
            </a:r>
            <a:r>
              <a:rPr lang="en-US" altLang="zh-CN" dirty="0"/>
              <a:t>, </a:t>
            </a:r>
            <a:r>
              <a:rPr lang="zh-CN" altLang="en-US" dirty="0"/>
              <a:t>则参数称为数组的元素</a:t>
            </a:r>
          </a:p>
        </p:txBody>
      </p:sp>
    </p:spTree>
    <p:extLst>
      <p:ext uri="{BB962C8B-B14F-4D97-AF65-F5344CB8AC3E}">
        <p14:creationId xmlns:p14="http://schemas.microsoft.com/office/powerpoint/2010/main" val="199866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检测是否为数组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Array.isArray</a:t>
            </a:r>
            <a:r>
              <a:rPr lang="en-US" altLang="zh-CN" dirty="0"/>
              <a:t>() </a:t>
            </a:r>
            <a:r>
              <a:rPr lang="zh-CN" altLang="en-US" dirty="0"/>
              <a:t>用于判断一个对象是否为数组 </a:t>
            </a:r>
            <a:r>
              <a:rPr lang="en-US" altLang="zh-CN" dirty="0"/>
              <a:t>, </a:t>
            </a:r>
            <a:r>
              <a:rPr lang="en-US" altLang="zh-CN" dirty="0" err="1"/>
              <a:t>isArray</a:t>
            </a:r>
            <a:r>
              <a:rPr lang="en-US" altLang="zh-CN" dirty="0"/>
              <a:t>()</a:t>
            </a:r>
            <a:r>
              <a:rPr lang="zh-CN" altLang="en-US" dirty="0"/>
              <a:t>是</a:t>
            </a:r>
            <a:r>
              <a:rPr lang="en-US" altLang="zh-CN" dirty="0"/>
              <a:t>HTML5</a:t>
            </a:r>
            <a:r>
              <a:rPr lang="zh-CN" altLang="en-US" dirty="0"/>
              <a:t>中提供的方法</a:t>
            </a:r>
          </a:p>
        </p:txBody>
      </p:sp>
    </p:spTree>
    <p:extLst>
      <p:ext uri="{BB962C8B-B14F-4D97-AF65-F5344CB8AC3E}">
        <p14:creationId xmlns:p14="http://schemas.microsoft.com/office/powerpoint/2010/main" val="188510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添加删除数组元素的方法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数组中有进行增加</a:t>
            </a:r>
            <a:r>
              <a:rPr lang="en-US" altLang="zh-CN" dirty="0"/>
              <a:t>, </a:t>
            </a:r>
            <a:r>
              <a:rPr lang="zh-CN" altLang="en-US" dirty="0"/>
              <a:t>删除元素 </a:t>
            </a:r>
            <a:r>
              <a:rPr lang="en-US" altLang="zh-CN" dirty="0"/>
              <a:t>, </a:t>
            </a:r>
            <a:r>
              <a:rPr lang="zh-CN" altLang="en-US" dirty="0"/>
              <a:t>部分方法如下表</a:t>
            </a:r>
            <a:endParaRPr lang="en-US" altLang="zh-CN" dirty="0"/>
          </a:p>
          <a:p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push、unshift为增加元素方法；pop、shift为删除元素的方法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C59CAAC-E92D-FFDE-F8D0-3312DDFD2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133153"/>
              </p:ext>
            </p:extLst>
          </p:nvPr>
        </p:nvGraphicFramePr>
        <p:xfrm>
          <a:off x="1106236" y="3026134"/>
          <a:ext cx="9507855" cy="2720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267700" imgH="2266950" progId="Paint.Picture">
                  <p:embed/>
                </p:oleObj>
              </mc:Choice>
              <mc:Fallback>
                <p:oleObj r:id="rId2" imgW="8267700" imgH="226695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6236" y="3026134"/>
                        <a:ext cx="9507855" cy="2720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4898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数组中有对数组本身排序的方法，部分方法如下表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DF70403-7656-9A40-7CFE-AE5009B3E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326351"/>
              </p:ext>
            </p:extLst>
          </p:nvPr>
        </p:nvGraphicFramePr>
        <p:xfrm>
          <a:off x="838200" y="2335689"/>
          <a:ext cx="9962515" cy="166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886700" imgH="1133475" progId="Paint.Picture">
                  <p:embed/>
                </p:oleObj>
              </mc:Choice>
              <mc:Fallback>
                <p:oleObj r:id="rId2" imgW="7886700" imgH="1133475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335689"/>
                        <a:ext cx="9962515" cy="1665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CEC03C3-CE89-296A-CA83-DE64034521A7}"/>
              </a:ext>
            </a:extLst>
          </p:cNvPr>
          <p:cNvSpPr txBox="1"/>
          <p:nvPr/>
        </p:nvSpPr>
        <p:spPr>
          <a:xfrm>
            <a:off x="838200" y="4700337"/>
            <a:ext cx="97856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注意：</a:t>
            </a:r>
            <a:r>
              <a:rPr lang="en-US" altLang="zh-CN" sz="3200" dirty="0"/>
              <a:t>sort</a:t>
            </a:r>
            <a:r>
              <a:rPr lang="zh-CN" altLang="en-US" sz="3200" dirty="0"/>
              <a:t>方法需要传入参数来设置升序、降序排序</a:t>
            </a:r>
          </a:p>
          <a:p>
            <a:r>
              <a:rPr lang="en-US" altLang="zh-CN" sz="3200" dirty="0"/>
              <a:t>- </a:t>
            </a:r>
            <a:r>
              <a:rPr lang="zh-CN" altLang="en-US" sz="3200" dirty="0"/>
              <a:t>如果传入“</a:t>
            </a:r>
            <a:r>
              <a:rPr lang="en-US" altLang="zh-CN" sz="3200" dirty="0"/>
              <a:t>function(</a:t>
            </a:r>
            <a:r>
              <a:rPr lang="en-US" altLang="zh-CN" sz="3200" dirty="0" err="1"/>
              <a:t>a,b</a:t>
            </a:r>
            <a:r>
              <a:rPr lang="en-US" altLang="zh-CN" sz="3200" dirty="0"/>
              <a:t>){ return a-b;}”</a:t>
            </a:r>
            <a:r>
              <a:rPr lang="zh-CN" altLang="en-US" sz="3200" dirty="0"/>
              <a:t>，则为升序</a:t>
            </a:r>
          </a:p>
          <a:p>
            <a:r>
              <a:rPr lang="en-US" altLang="zh-CN" sz="3200" dirty="0"/>
              <a:t>- </a:t>
            </a:r>
            <a:r>
              <a:rPr lang="zh-CN" altLang="en-US" sz="3200" dirty="0"/>
              <a:t>如果传入“</a:t>
            </a:r>
            <a:r>
              <a:rPr lang="en-US" altLang="zh-CN" sz="3200" dirty="0"/>
              <a:t>function(</a:t>
            </a:r>
            <a:r>
              <a:rPr lang="en-US" altLang="zh-CN" sz="3200" dirty="0" err="1"/>
              <a:t>a,b</a:t>
            </a:r>
            <a:r>
              <a:rPr lang="en-US" altLang="zh-CN" sz="3200" dirty="0"/>
              <a:t>){ return b-a;}”</a:t>
            </a:r>
            <a:r>
              <a:rPr lang="zh-CN" altLang="en-US" sz="3200" dirty="0"/>
              <a:t>，则为降序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57051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968"/>
            <a:ext cx="10515600" cy="5807995"/>
          </a:xfrm>
        </p:spPr>
        <p:txBody>
          <a:bodyPr/>
          <a:lstStyle/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数组索引方法</a:t>
            </a: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数组中有获取数组指定元素索引值的方法，部分方法如下表</a:t>
            </a:r>
            <a:endParaRPr lang="en-US" altLang="zh-CN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en-US" altLang="zh-CN" dirty="0"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en-US" altLang="zh-CN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zh-CN" altLang="en-US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数组转换为字符串</a:t>
            </a: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数组中有把数组转化为字符串的方法，部分方法如下表</a:t>
            </a:r>
            <a:endParaRPr lang="en-US" altLang="zh-CN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en-US" altLang="zh-CN" dirty="0"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en-US" altLang="zh-CN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endParaRPr lang="zh-CN" altLang="en-US" sz="2800" noProof="0" dirty="0">
              <a:ln>
                <a:noFill/>
              </a:ln>
              <a:effectLst/>
              <a:uLnTx/>
              <a:uFillTx/>
              <a:sym typeface="Arial" panose="020B0604020202020204" pitchFamily="34" charset="0"/>
            </a:endParaRPr>
          </a:p>
          <a:p>
            <a:pPr marR="0" lvl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Tx/>
              <a:buFont typeface="Wingdings" panose="05000000000000000000" pitchFamily="2" charset="2"/>
              <a:defRPr/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sym typeface="Arial" panose="020B0604020202020204" pitchFamily="34" charset="0"/>
              </a:rPr>
              <a:t>注意：join方法如果不传入参数，则按照 “ , ”拼接元素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A639A7A-E547-1842-EFC3-16310BBED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553814"/>
              </p:ext>
            </p:extLst>
          </p:nvPr>
        </p:nvGraphicFramePr>
        <p:xfrm>
          <a:off x="1158240" y="1475071"/>
          <a:ext cx="987552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105775" imgH="1152525" progId="Paint.Picture">
                  <p:embed/>
                </p:oleObj>
              </mc:Choice>
              <mc:Fallback>
                <p:oleObj r:id="rId2" imgW="8105775" imgH="115252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8240" y="1475071"/>
                        <a:ext cx="9875520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3AEE2C-282B-4B49-D1DA-80EC20D33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43117"/>
              </p:ext>
            </p:extLst>
          </p:nvPr>
        </p:nvGraphicFramePr>
        <p:xfrm>
          <a:off x="1158240" y="4023394"/>
          <a:ext cx="9875520" cy="135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981950" imgH="1133475" progId="Paint.Picture">
                  <p:embed/>
                </p:oleObj>
              </mc:Choice>
              <mc:Fallback>
                <p:oleObj r:id="rId4" imgW="7981950" imgH="1133475" progId="Paint.Picture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8240" y="4023394"/>
                        <a:ext cx="9875520" cy="1359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734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其他方法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8480B53-7AA3-D5CC-9FC9-648EB2470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290630"/>
              </p:ext>
            </p:extLst>
          </p:nvPr>
        </p:nvGraphicFramePr>
        <p:xfrm>
          <a:off x="838200" y="1690687"/>
          <a:ext cx="10515600" cy="337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58150" imgH="1562100" progId="Paint.Picture">
                  <p:embed/>
                </p:oleObj>
              </mc:Choice>
              <mc:Fallback>
                <p:oleObj r:id="rId2" imgW="8058150" imgH="1562100" progId="Paint.Picture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90687"/>
                        <a:ext cx="10515600" cy="337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0235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rPr>
              <a:t>字符串对象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基本包装类型 </a:t>
            </a:r>
          </a:p>
          <a:p>
            <a:r>
              <a:rPr lang="zh-CN" altLang="en-US" dirty="0"/>
              <a:t>为了方便操作基本数据类型 </a:t>
            </a:r>
            <a:r>
              <a:rPr lang="en-US" altLang="zh-CN" dirty="0"/>
              <a:t>, JavaScript </a:t>
            </a:r>
            <a:r>
              <a:rPr lang="zh-CN" altLang="en-US" dirty="0"/>
              <a:t>还提供了三个特殊的引用类型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`String , Number </a:t>
            </a:r>
            <a:r>
              <a:rPr lang="zh-CN" altLang="en-US" dirty="0"/>
              <a:t>和</a:t>
            </a:r>
            <a:r>
              <a:rPr lang="en-US" altLang="zh-CN" dirty="0"/>
              <a:t>Boolean`</a:t>
            </a:r>
          </a:p>
          <a:p>
            <a:r>
              <a:rPr lang="zh-CN" altLang="en-US" dirty="0"/>
              <a:t>基本包装类型就是把简单数据类型包装成了复杂数据类型 </a:t>
            </a:r>
            <a:r>
              <a:rPr lang="en-US" altLang="zh-CN" dirty="0"/>
              <a:t>, </a:t>
            </a:r>
            <a:r>
              <a:rPr lang="zh-CN" altLang="en-US" dirty="0"/>
              <a:t>这样基本数据类型就有了属性和方法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 err="1"/>
              <a:t>js</a:t>
            </a:r>
            <a:r>
              <a:rPr lang="zh-CN" altLang="en-US" dirty="0"/>
              <a:t>会把基本数据类型包装成复杂数据类型</a:t>
            </a:r>
          </a:p>
        </p:txBody>
      </p:sp>
    </p:spTree>
    <p:extLst>
      <p:ext uri="{BB962C8B-B14F-4D97-AF65-F5344CB8AC3E}">
        <p14:creationId xmlns:p14="http://schemas.microsoft.com/office/powerpoint/2010/main" val="9593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579C1-B897-E468-1894-C95D0BFA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获取变量数据类型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61E2E-2F49-3675-8805-6DB4A5EBA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获取检测变量的数据类型：</a:t>
            </a:r>
            <a:r>
              <a:rPr lang="en-US" altLang="zh-CN" dirty="0"/>
              <a:t>`</a:t>
            </a:r>
            <a:r>
              <a:rPr lang="en-US" altLang="zh-CN" dirty="0" err="1"/>
              <a:t>typeof</a:t>
            </a:r>
            <a:r>
              <a:rPr lang="en-US" altLang="zh-CN" dirty="0"/>
              <a:t>` </a:t>
            </a:r>
            <a:r>
              <a:rPr lang="zh-CN" altLang="en-US" dirty="0"/>
              <a:t>可用来获取检测变量的数据类型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F99FD0-D439-39D0-0681-4D938325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853999"/>
            <a:ext cx="11846560" cy="37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02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9C668-D634-0380-7BFA-485B0F8B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字符串的不可变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4F028-9CC2-18BA-B821-F39664AC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指的是里面的值不可变 </a:t>
            </a:r>
            <a:r>
              <a:rPr lang="en-US" altLang="zh-CN" dirty="0"/>
              <a:t>, </a:t>
            </a:r>
            <a:r>
              <a:rPr lang="zh-CN" altLang="en-US" dirty="0"/>
              <a:t>虽然看上去可以改变内容</a:t>
            </a:r>
            <a:r>
              <a:rPr lang="en-US" altLang="zh-CN" dirty="0"/>
              <a:t>, </a:t>
            </a:r>
            <a:r>
              <a:rPr lang="zh-CN" altLang="en-US" dirty="0"/>
              <a:t>但其实是地址变了 </a:t>
            </a:r>
            <a:r>
              <a:rPr lang="en-US" altLang="zh-CN" dirty="0"/>
              <a:t>, </a:t>
            </a:r>
            <a:r>
              <a:rPr lang="zh-CN" altLang="en-US" dirty="0"/>
              <a:t>内存中新开辟一个内存空间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当重新给字符串变量赋值的时候</a:t>
            </a:r>
            <a:r>
              <a:rPr lang="en-US" altLang="zh-CN" dirty="0"/>
              <a:t>, </a:t>
            </a:r>
            <a:r>
              <a:rPr lang="zh-CN" altLang="en-US" dirty="0"/>
              <a:t>变量之前保存的字符串不会被修改</a:t>
            </a:r>
            <a:r>
              <a:rPr lang="en-US" altLang="zh-CN" dirty="0"/>
              <a:t>,</a:t>
            </a:r>
            <a:r>
              <a:rPr lang="zh-CN" altLang="en-US" dirty="0"/>
              <a:t>依然在内存中重新给字符串赋值 </a:t>
            </a:r>
            <a:r>
              <a:rPr lang="en-US" altLang="zh-CN" dirty="0"/>
              <a:t>, </a:t>
            </a:r>
            <a:r>
              <a:rPr lang="zh-CN" altLang="en-US" dirty="0"/>
              <a:t>会重新在内存中开辟空间 </a:t>
            </a:r>
            <a:r>
              <a:rPr lang="en-US" altLang="zh-CN" dirty="0"/>
              <a:t>, </a:t>
            </a:r>
            <a:r>
              <a:rPr lang="zh-CN" altLang="en-US" dirty="0"/>
              <a:t>这个特点就是字符串的不可变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由于字符串的不可变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zh-CN" altLang="en-US" b="1" dirty="0"/>
              <a:t>大量拼接字符串</a:t>
            </a:r>
            <a:r>
              <a:rPr lang="zh-CN" altLang="en-US" dirty="0"/>
              <a:t>的时候会有效率问题</a:t>
            </a:r>
          </a:p>
        </p:txBody>
      </p:sp>
    </p:spTree>
    <p:extLst>
      <p:ext uri="{BB962C8B-B14F-4D97-AF65-F5344CB8AC3E}">
        <p14:creationId xmlns:p14="http://schemas.microsoft.com/office/powerpoint/2010/main" val="319403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E15223-A31C-96B0-C297-4F3D7227A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65" y="757613"/>
            <a:ext cx="10378757" cy="5342774"/>
          </a:xfrm>
        </p:spPr>
      </p:pic>
    </p:spTree>
    <p:extLst>
      <p:ext uri="{BB962C8B-B14F-4D97-AF65-F5344CB8AC3E}">
        <p14:creationId xmlns:p14="http://schemas.microsoft.com/office/powerpoint/2010/main" val="17295489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5A4C-F161-0085-4951-5A5D211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根据字符返回位置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字符串通过基本包装类型可以调用部分方法来操作字符串 </a:t>
            </a:r>
            <a:r>
              <a:rPr lang="en-US" altLang="zh-CN" dirty="0"/>
              <a:t>, </a:t>
            </a:r>
            <a:r>
              <a:rPr lang="zh-CN" altLang="en-US" dirty="0"/>
              <a:t>以下是返回指定字符串的位置的方法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935AD41-2EF0-732F-2FB9-F71F8887F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391173"/>
              </p:ext>
            </p:extLst>
          </p:nvPr>
        </p:nvGraphicFramePr>
        <p:xfrm>
          <a:off x="838200" y="2939361"/>
          <a:ext cx="11067883" cy="3074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67675" imgH="1438275" progId="Paint.Picture">
                  <p:embed/>
                </p:oleObj>
              </mc:Choice>
              <mc:Fallback>
                <p:oleObj r:id="rId2" imgW="8067675" imgH="1438275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939361"/>
                        <a:ext cx="11067883" cy="3074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3946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5A4C-F161-0085-4951-5A5D211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根据位置返回字符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字符串通过基本包装类型可以调用部分方法来操作字符串 </a:t>
            </a:r>
            <a:r>
              <a:rPr lang="en-US" altLang="zh-CN" dirty="0"/>
              <a:t>, </a:t>
            </a:r>
            <a:r>
              <a:rPr lang="zh-CN" altLang="en-US" dirty="0"/>
              <a:t>以下是更具位置返回指定位置上的字符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A136974-6A04-F039-9EE2-4ED248DBA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860005"/>
              </p:ext>
            </p:extLst>
          </p:nvPr>
        </p:nvGraphicFramePr>
        <p:xfrm>
          <a:off x="1079500" y="3084036"/>
          <a:ext cx="10791658" cy="2819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77200" imgH="1581150" progId="Paint.Picture">
                  <p:embed/>
                </p:oleObj>
              </mc:Choice>
              <mc:Fallback>
                <p:oleObj r:id="rId2" imgW="8077200" imgH="1581150" progId="Paint.Picture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0" y="3084036"/>
                        <a:ext cx="10791658" cy="2819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9924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5A4C-F161-0085-4951-5A5D211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字符串操作方法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38BC8B9-6018-6685-BE90-3FF185FA9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451533"/>
              </p:ext>
            </p:extLst>
          </p:nvPr>
        </p:nvGraphicFramePr>
        <p:xfrm>
          <a:off x="838200" y="1690687"/>
          <a:ext cx="10744200" cy="334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34375" imgH="2286000" progId="Paint.Picture">
                  <p:embed/>
                </p:oleObj>
              </mc:Choice>
              <mc:Fallback>
                <p:oleObj r:id="rId2" imgW="8334375" imgH="2286000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690687"/>
                        <a:ext cx="10744200" cy="3346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066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r>
              <a:rPr lang="en-US" altLang="zh-CN" dirty="0"/>
              <a:t>replace() </a:t>
            </a:r>
            <a:r>
              <a:rPr lang="zh-CN" altLang="en-US" dirty="0"/>
              <a:t>方法用于在字符串中用一些字符替换另一些字符，其使用格式如下：</a:t>
            </a:r>
          </a:p>
          <a:p>
            <a:r>
              <a:rPr lang="zh-CN" altLang="en-US" dirty="0"/>
              <a:t>字符串</a:t>
            </a:r>
            <a:r>
              <a:rPr lang="en-US" altLang="zh-CN" dirty="0"/>
              <a:t>.replace(</a:t>
            </a:r>
            <a:r>
              <a:rPr lang="zh-CN" altLang="en-US" dirty="0"/>
              <a:t>被替换的字符串， 要替换为的字符串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split()</a:t>
            </a:r>
            <a:r>
              <a:rPr lang="zh-CN" altLang="en-US" dirty="0"/>
              <a:t>方法用于切分字符串，它可以将字符串切分为数组。在切分完毕之后，返回的是一个新数组。​</a:t>
            </a:r>
            <a:endParaRPr lang="en-US" altLang="zh-CN" dirty="0"/>
          </a:p>
          <a:p>
            <a:r>
              <a:rPr lang="zh-CN" altLang="en-US" dirty="0"/>
              <a:t>字符串</a:t>
            </a:r>
            <a:r>
              <a:rPr lang="en-US" altLang="zh-CN" dirty="0"/>
              <a:t>.split("</a:t>
            </a:r>
            <a:r>
              <a:rPr lang="zh-CN" altLang="en-US" dirty="0"/>
              <a:t>分割字符</a:t>
            </a:r>
            <a:r>
              <a:rPr lang="en-US" altLang="zh-CN" dirty="0"/>
              <a:t>")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7724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842"/>
            <a:ext cx="10515600" cy="585612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简单类型（基本数据类型、值类型）：在存储时变量中存储的是值本身，包括</a:t>
            </a:r>
            <a:r>
              <a:rPr lang="en-US" altLang="zh-CN" dirty="0"/>
              <a:t>`string </a:t>
            </a:r>
            <a:r>
              <a:rPr lang="zh-CN" altLang="en-US" dirty="0"/>
              <a:t>，</a:t>
            </a:r>
            <a:r>
              <a:rPr lang="en-US" altLang="zh-CN" dirty="0"/>
              <a:t>number</a:t>
            </a:r>
            <a:r>
              <a:rPr lang="zh-CN" altLang="en-US" dirty="0"/>
              <a:t>，</a:t>
            </a:r>
            <a:r>
              <a:rPr lang="en-US" altLang="zh-CN" dirty="0" err="1"/>
              <a:t>boolean</a:t>
            </a:r>
            <a:r>
              <a:rPr lang="zh-CN" altLang="en-US" dirty="0"/>
              <a:t>，</a:t>
            </a:r>
            <a:r>
              <a:rPr lang="en-US" altLang="zh-CN" dirty="0"/>
              <a:t>undefined</a:t>
            </a:r>
            <a:r>
              <a:rPr lang="zh-CN" altLang="en-US" dirty="0"/>
              <a:t>，</a:t>
            </a:r>
            <a:r>
              <a:rPr lang="en-US" altLang="zh-CN" dirty="0"/>
              <a:t>null`</a:t>
            </a:r>
          </a:p>
          <a:p>
            <a:endParaRPr lang="en-US" altLang="zh-CN" dirty="0"/>
          </a:p>
          <a:p>
            <a:r>
              <a:rPr lang="zh-CN" altLang="en-US" dirty="0"/>
              <a:t>复杂数据类型（引用类型）：在存储时变量中存储的仅仅是地址（引用），通过 </a:t>
            </a:r>
            <a:r>
              <a:rPr lang="en-US" altLang="zh-CN" dirty="0"/>
              <a:t>new </a:t>
            </a:r>
            <a:r>
              <a:rPr lang="zh-CN" altLang="en-US" dirty="0"/>
              <a:t>关键字创建的对象（系统对象、自定义对象），如 </a:t>
            </a:r>
            <a:r>
              <a:rPr lang="en-US" altLang="zh-CN" dirty="0"/>
              <a:t>`Object</a:t>
            </a:r>
            <a:r>
              <a:rPr lang="zh-CN" altLang="en-US" dirty="0"/>
              <a:t>、</a:t>
            </a:r>
            <a:r>
              <a:rPr lang="en-US" altLang="zh-CN" dirty="0"/>
              <a:t>Array</a:t>
            </a:r>
            <a:r>
              <a:rPr lang="zh-CN" altLang="en-US" dirty="0"/>
              <a:t>、</a:t>
            </a:r>
            <a:r>
              <a:rPr lang="en-US" altLang="zh-CN" dirty="0"/>
              <a:t>Date`</a:t>
            </a:r>
            <a:r>
              <a:rPr lang="zh-CN" altLang="en-US" dirty="0"/>
              <a:t>等；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堆栈空间分配区别：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栈（操作系统）：由操作系统自动分配释放存放函数的参数值、局部变量的值等。其操作方式类似于数据结构中的栈；</a:t>
            </a:r>
          </a:p>
          <a:p>
            <a:r>
              <a:rPr lang="zh-CN" altLang="en-US" dirty="0"/>
              <a:t>简单数据类型存放到栈里面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堆（操作系统）：存储复杂类型</a:t>
            </a:r>
            <a:r>
              <a:rPr lang="en-US" altLang="zh-CN" dirty="0"/>
              <a:t>(</a:t>
            </a:r>
            <a:r>
              <a:rPr lang="zh-CN" altLang="en-US" dirty="0"/>
              <a:t>对象</a:t>
            </a:r>
            <a:r>
              <a:rPr lang="en-US" altLang="zh-CN" dirty="0"/>
              <a:t>)</a:t>
            </a:r>
            <a:r>
              <a:rPr lang="zh-CN" altLang="en-US" dirty="0"/>
              <a:t>，一般由程序员分配释放，若程序员不释放，由垃圾回收机制回收。</a:t>
            </a:r>
          </a:p>
        </p:txBody>
      </p:sp>
    </p:spTree>
    <p:extLst>
      <p:ext uri="{BB962C8B-B14F-4D97-AF65-F5344CB8AC3E}">
        <p14:creationId xmlns:p14="http://schemas.microsoft.com/office/powerpoint/2010/main" val="16305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7B09B4-0BB4-21A2-ADCF-AA05A1998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2875" y="0"/>
            <a:ext cx="12189865" cy="56285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69A639-A422-EE56-2272-AB02BC3E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20" y="2818750"/>
            <a:ext cx="8675269" cy="56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95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137"/>
            <a:ext cx="10515600" cy="5743826"/>
          </a:xfrm>
        </p:spPr>
        <p:txBody>
          <a:bodyPr/>
          <a:lstStyle/>
          <a:p>
            <a:r>
              <a:rPr lang="zh-CN" altLang="en-US" dirty="0"/>
              <a:t>简单数据类型的存储方式</a:t>
            </a:r>
            <a:endParaRPr lang="en-US" altLang="zh-CN" dirty="0"/>
          </a:p>
          <a:p>
            <a:r>
              <a:rPr lang="zh-CN" altLang="en-US" dirty="0"/>
              <a:t>值类型变量的数据直接存放在变量（栈空间）中：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CB5AD7-81F8-ACD9-A08A-02A65FEC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409"/>
            <a:ext cx="9657347" cy="30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17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5A4C-F161-0085-4951-5A5D211C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复杂数据类型的存储方式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E879E-6AE4-DD74-71B1-F4A158A3B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引用类型变量（栈空间）里存放的是地址，真正的对象实例存放在堆空间中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B71975-1E32-7CD1-A5EF-64B5A016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2872302"/>
            <a:ext cx="8947484" cy="39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6251</Words>
  <Application>Microsoft Office PowerPoint</Application>
  <PresentationFormat>宽屏</PresentationFormat>
  <Paragraphs>480</Paragraphs>
  <Slides>101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08" baseType="lpstr">
      <vt:lpstr>等线</vt:lpstr>
      <vt:lpstr>等线 Light</vt:lpstr>
      <vt:lpstr>Arial</vt:lpstr>
      <vt:lpstr>Wingdings</vt:lpstr>
      <vt:lpstr>Office 主题​​</vt:lpstr>
      <vt:lpstr>Paint.Picture</vt:lpstr>
      <vt:lpstr>画笔图片</vt:lpstr>
      <vt:lpstr>ECMAScript基本语法复习</vt:lpstr>
      <vt:lpstr>什么是ECMAScript</vt:lpstr>
      <vt:lpstr>数据类型</vt:lpstr>
      <vt:lpstr>Number 数字型</vt:lpstr>
      <vt:lpstr>String 字符串型</vt:lpstr>
      <vt:lpstr>PowerPoint 演示文稿</vt:lpstr>
      <vt:lpstr>Boolean布尔型</vt:lpstr>
      <vt:lpstr>Undefined和 Null</vt:lpstr>
      <vt:lpstr>获取变量数据类型</vt:lpstr>
      <vt:lpstr>字面量</vt:lpstr>
      <vt:lpstr>数据类型转换</vt:lpstr>
      <vt:lpstr>转换为字符串类型</vt:lpstr>
      <vt:lpstr>转换为数字型（重点)</vt:lpstr>
      <vt:lpstr>转换为布尔型</vt:lpstr>
      <vt:lpstr>标识符 , 关键字</vt:lpstr>
      <vt:lpstr>保留字</vt:lpstr>
      <vt:lpstr>运算符的分类</vt:lpstr>
      <vt:lpstr>算术运算符</vt:lpstr>
      <vt:lpstr>表达式和返回值</vt:lpstr>
      <vt:lpstr>递增和递减运算符</vt:lpstr>
      <vt:lpstr>比较运算符</vt:lpstr>
      <vt:lpstr>等号比较</vt:lpstr>
      <vt:lpstr>逻辑运算符</vt:lpstr>
      <vt:lpstr>PowerPoint 演示文稿</vt:lpstr>
      <vt:lpstr>短路运算（逻辑中断）</vt:lpstr>
      <vt:lpstr>赋值运算符</vt:lpstr>
      <vt:lpstr>运算符优先级</vt:lpstr>
      <vt:lpstr>流程控制概念</vt:lpstr>
      <vt:lpstr>顺序流程控制</vt:lpstr>
      <vt:lpstr>分支流程控制</vt:lpstr>
      <vt:lpstr>if else if 语句(多分支语句)</vt:lpstr>
      <vt:lpstr>三元表达式</vt:lpstr>
      <vt:lpstr>switch分支流程控制</vt:lpstr>
      <vt:lpstr>IPO循环</vt:lpstr>
      <vt:lpstr>循环结构</vt:lpstr>
      <vt:lpstr>do-while 循环</vt:lpstr>
      <vt:lpstr>for 循环</vt:lpstr>
      <vt:lpstr>双重for循环</vt:lpstr>
      <vt:lpstr>continue break</vt:lpstr>
      <vt:lpstr>标识符命名规范</vt:lpstr>
      <vt:lpstr>数组</vt:lpstr>
      <vt:lpstr>数组元素</vt:lpstr>
      <vt:lpstr>遍历数组</vt:lpstr>
      <vt:lpstr>数组中新增元素</vt:lpstr>
      <vt:lpstr>数组经典算法</vt:lpstr>
      <vt:lpstr>方法</vt:lpstr>
      <vt:lpstr>PowerPoint 演示文稿</vt:lpstr>
      <vt:lpstr>函数</vt:lpstr>
      <vt:lpstr>调用函数</vt:lpstr>
      <vt:lpstr>函数的封装</vt:lpstr>
      <vt:lpstr>函数的参数</vt:lpstr>
      <vt:lpstr>函数形参和实参数量不匹配时</vt:lpstr>
      <vt:lpstr>函数的返回值</vt:lpstr>
      <vt:lpstr>break ,continue ,return 的区别</vt:lpstr>
      <vt:lpstr>arguments的使用</vt:lpstr>
      <vt:lpstr>函数的两种声明方式</vt:lpstr>
      <vt:lpstr>作用域</vt:lpstr>
      <vt:lpstr>PowerPoint 演示文稿</vt:lpstr>
      <vt:lpstr>变量的作用域</vt:lpstr>
      <vt:lpstr>全局变量</vt:lpstr>
      <vt:lpstr>局部变量</vt:lpstr>
      <vt:lpstr>全局变量和局部变量的区别</vt:lpstr>
      <vt:lpstr>命名空间</vt:lpstr>
      <vt:lpstr>作用域链</vt:lpstr>
      <vt:lpstr>PowerPoint 演示文稿</vt:lpstr>
      <vt:lpstr>预解析(扫描)</vt:lpstr>
      <vt:lpstr>PowerPoint 演示文稿</vt:lpstr>
      <vt:lpstr>PowerPoint 演示文稿</vt:lpstr>
      <vt:lpstr>对象</vt:lpstr>
      <vt:lpstr>为什么需要对象?</vt:lpstr>
      <vt:lpstr>创建对象的三种方式</vt:lpstr>
      <vt:lpstr>利用字面量创建对象</vt:lpstr>
      <vt:lpstr>利用new Object创建对象</vt:lpstr>
      <vt:lpstr>利用构造函数创建对象</vt:lpstr>
      <vt:lpstr>PowerPoint 演示文稿</vt:lpstr>
      <vt:lpstr>this指针</vt:lpstr>
      <vt:lpstr>new关键字的作用</vt:lpstr>
      <vt:lpstr>遍历对象</vt:lpstr>
      <vt:lpstr>JavaScript 中的对象分为三种</vt:lpstr>
      <vt:lpstr>Math 数学对象</vt:lpstr>
      <vt:lpstr>Date 日期对象</vt:lpstr>
      <vt:lpstr>PowerPoint 演示文稿</vt:lpstr>
      <vt:lpstr>Array 数组对象</vt:lpstr>
      <vt:lpstr>检测是否为数组</vt:lpstr>
      <vt:lpstr>添加删除数组元素的方法</vt:lpstr>
      <vt:lpstr>数组排序</vt:lpstr>
      <vt:lpstr>PowerPoint 演示文稿</vt:lpstr>
      <vt:lpstr>其他方法</vt:lpstr>
      <vt:lpstr>字符串对象</vt:lpstr>
      <vt:lpstr>字符串的不可变</vt:lpstr>
      <vt:lpstr>PowerPoint 演示文稿</vt:lpstr>
      <vt:lpstr>根据字符返回位置</vt:lpstr>
      <vt:lpstr>根据位置返回字符</vt:lpstr>
      <vt:lpstr>字符串操作方法</vt:lpstr>
      <vt:lpstr>PowerPoint 演示文稿</vt:lpstr>
      <vt:lpstr>PowerPoint 演示文稿</vt:lpstr>
      <vt:lpstr>PowerPoint 演示文稿</vt:lpstr>
      <vt:lpstr>PowerPoint 演示文稿</vt:lpstr>
      <vt:lpstr>复杂数据类型的存储方式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54 Mr.</dc:creator>
  <cp:lastModifiedBy>54 Mr.</cp:lastModifiedBy>
  <cp:revision>93</cp:revision>
  <dcterms:created xsi:type="dcterms:W3CDTF">2022-07-13T08:48:25Z</dcterms:created>
  <dcterms:modified xsi:type="dcterms:W3CDTF">2022-07-13T13:34:26Z</dcterms:modified>
</cp:coreProperties>
</file>